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92" r:id="rId4"/>
    <p:sldId id="259" r:id="rId5"/>
    <p:sldId id="258" r:id="rId6"/>
    <p:sldId id="262" r:id="rId7"/>
    <p:sldId id="263" r:id="rId8"/>
    <p:sldId id="264" r:id="rId9"/>
    <p:sldId id="265" r:id="rId10"/>
    <p:sldId id="266" r:id="rId11"/>
    <p:sldId id="267" r:id="rId12"/>
    <p:sldId id="268" r:id="rId13"/>
    <p:sldId id="269" r:id="rId14"/>
    <p:sldId id="276" r:id="rId15"/>
    <p:sldId id="280" r:id="rId16"/>
    <p:sldId id="274" r:id="rId17"/>
    <p:sldId id="284" r:id="rId18"/>
    <p:sldId id="285" r:id="rId19"/>
    <p:sldId id="286" r:id="rId20"/>
    <p:sldId id="287" r:id="rId21"/>
    <p:sldId id="288" r:id="rId22"/>
    <p:sldId id="289" r:id="rId23"/>
    <p:sldId id="290" r:id="rId24"/>
    <p:sldId id="297" r:id="rId25"/>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F38889-FB68-46CA-A72D-15EA334AA108}"/>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77F56EEC-2A0B-4DD8-B4A4-874964A00F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8D670B37-5D79-4B46-8C06-627AC7CE00DB}"/>
              </a:ext>
            </a:extLst>
          </p:cNvPr>
          <p:cNvSpPr>
            <a:spLocks noGrp="1"/>
          </p:cNvSpPr>
          <p:nvPr>
            <p:ph type="dt" sz="half" idx="10"/>
          </p:nvPr>
        </p:nvSpPr>
        <p:spPr/>
        <p:txBody>
          <a:bodyPr/>
          <a:lstStyle/>
          <a:p>
            <a:fld id="{5CF498F2-8094-4AA7-81A0-85D856FA3DC3}" type="datetimeFigureOut">
              <a:rPr lang="es-MX" smtClean="0"/>
              <a:t>06/03/2020</a:t>
            </a:fld>
            <a:endParaRPr lang="es-MX"/>
          </a:p>
        </p:txBody>
      </p:sp>
      <p:sp>
        <p:nvSpPr>
          <p:cNvPr id="5" name="Marcador de pie de página 4">
            <a:extLst>
              <a:ext uri="{FF2B5EF4-FFF2-40B4-BE49-F238E27FC236}">
                <a16:creationId xmlns:a16="http://schemas.microsoft.com/office/drawing/2014/main" id="{C6E738CD-86FC-4FCF-BFF2-9C54F84323EE}"/>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E58DD173-4A93-4C0C-B444-581539EFCEC2}"/>
              </a:ext>
            </a:extLst>
          </p:cNvPr>
          <p:cNvSpPr>
            <a:spLocks noGrp="1"/>
          </p:cNvSpPr>
          <p:nvPr>
            <p:ph type="sldNum" sz="quarter" idx="12"/>
          </p:nvPr>
        </p:nvSpPr>
        <p:spPr/>
        <p:txBody>
          <a:bodyPr/>
          <a:lstStyle/>
          <a:p>
            <a:fld id="{0357D7C4-1E74-4F2F-A772-C5B9C40A3BBF}" type="slidenum">
              <a:rPr lang="es-MX" smtClean="0"/>
              <a:t>‹Nº›</a:t>
            </a:fld>
            <a:endParaRPr lang="es-MX"/>
          </a:p>
        </p:txBody>
      </p:sp>
    </p:spTree>
    <p:extLst>
      <p:ext uri="{BB962C8B-B14F-4D97-AF65-F5344CB8AC3E}">
        <p14:creationId xmlns:p14="http://schemas.microsoft.com/office/powerpoint/2010/main" val="468255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A8AF11-19B0-41E6-8EB2-F4D4DDF1AEFC}"/>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14563B8E-6FD2-41AA-A41F-897AD1D3DD93}"/>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AB6552F8-B7C6-4B1D-A3BB-08877D858C8D}"/>
              </a:ext>
            </a:extLst>
          </p:cNvPr>
          <p:cNvSpPr>
            <a:spLocks noGrp="1"/>
          </p:cNvSpPr>
          <p:nvPr>
            <p:ph type="dt" sz="half" idx="10"/>
          </p:nvPr>
        </p:nvSpPr>
        <p:spPr/>
        <p:txBody>
          <a:bodyPr/>
          <a:lstStyle/>
          <a:p>
            <a:fld id="{5CF498F2-8094-4AA7-81A0-85D856FA3DC3}" type="datetimeFigureOut">
              <a:rPr lang="es-MX" smtClean="0"/>
              <a:t>06/03/2020</a:t>
            </a:fld>
            <a:endParaRPr lang="es-MX"/>
          </a:p>
        </p:txBody>
      </p:sp>
      <p:sp>
        <p:nvSpPr>
          <p:cNvPr id="5" name="Marcador de pie de página 4">
            <a:extLst>
              <a:ext uri="{FF2B5EF4-FFF2-40B4-BE49-F238E27FC236}">
                <a16:creationId xmlns:a16="http://schemas.microsoft.com/office/drawing/2014/main" id="{3E634B5B-68F5-474B-93DB-BF69382CD2E4}"/>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F86A18DC-E5D0-47B0-BFE7-A87B550548E5}"/>
              </a:ext>
            </a:extLst>
          </p:cNvPr>
          <p:cNvSpPr>
            <a:spLocks noGrp="1"/>
          </p:cNvSpPr>
          <p:nvPr>
            <p:ph type="sldNum" sz="quarter" idx="12"/>
          </p:nvPr>
        </p:nvSpPr>
        <p:spPr/>
        <p:txBody>
          <a:bodyPr/>
          <a:lstStyle/>
          <a:p>
            <a:fld id="{0357D7C4-1E74-4F2F-A772-C5B9C40A3BBF}" type="slidenum">
              <a:rPr lang="es-MX" smtClean="0"/>
              <a:t>‹Nº›</a:t>
            </a:fld>
            <a:endParaRPr lang="es-MX"/>
          </a:p>
        </p:txBody>
      </p:sp>
    </p:spTree>
    <p:extLst>
      <p:ext uri="{BB962C8B-B14F-4D97-AF65-F5344CB8AC3E}">
        <p14:creationId xmlns:p14="http://schemas.microsoft.com/office/powerpoint/2010/main" val="1911059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CE9AE386-A1A9-4A34-9B4E-2F355CBCED61}"/>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89E45CC6-8D62-4376-A1AE-018F3691BC49}"/>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018F8A55-788A-403E-9D64-83C9A8671FDA}"/>
              </a:ext>
            </a:extLst>
          </p:cNvPr>
          <p:cNvSpPr>
            <a:spLocks noGrp="1"/>
          </p:cNvSpPr>
          <p:nvPr>
            <p:ph type="dt" sz="half" idx="10"/>
          </p:nvPr>
        </p:nvSpPr>
        <p:spPr/>
        <p:txBody>
          <a:bodyPr/>
          <a:lstStyle/>
          <a:p>
            <a:fld id="{5CF498F2-8094-4AA7-81A0-85D856FA3DC3}" type="datetimeFigureOut">
              <a:rPr lang="es-MX" smtClean="0"/>
              <a:t>06/03/2020</a:t>
            </a:fld>
            <a:endParaRPr lang="es-MX"/>
          </a:p>
        </p:txBody>
      </p:sp>
      <p:sp>
        <p:nvSpPr>
          <p:cNvPr id="5" name="Marcador de pie de página 4">
            <a:extLst>
              <a:ext uri="{FF2B5EF4-FFF2-40B4-BE49-F238E27FC236}">
                <a16:creationId xmlns:a16="http://schemas.microsoft.com/office/drawing/2014/main" id="{9AB458D9-155C-4CAD-A9FE-9AC3263B1E85}"/>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2B364E6-C86B-40C8-9A44-F0B65136CBB6}"/>
              </a:ext>
            </a:extLst>
          </p:cNvPr>
          <p:cNvSpPr>
            <a:spLocks noGrp="1"/>
          </p:cNvSpPr>
          <p:nvPr>
            <p:ph type="sldNum" sz="quarter" idx="12"/>
          </p:nvPr>
        </p:nvSpPr>
        <p:spPr/>
        <p:txBody>
          <a:bodyPr/>
          <a:lstStyle/>
          <a:p>
            <a:fld id="{0357D7C4-1E74-4F2F-A772-C5B9C40A3BBF}" type="slidenum">
              <a:rPr lang="es-MX" smtClean="0"/>
              <a:t>‹Nº›</a:t>
            </a:fld>
            <a:endParaRPr lang="es-MX"/>
          </a:p>
        </p:txBody>
      </p:sp>
    </p:spTree>
    <p:extLst>
      <p:ext uri="{BB962C8B-B14F-4D97-AF65-F5344CB8AC3E}">
        <p14:creationId xmlns:p14="http://schemas.microsoft.com/office/powerpoint/2010/main" val="2678035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5B53FB-2173-49A9-9172-C02182A38258}"/>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5B5ED90D-5AD4-4EAE-A3AE-6BE1406A3573}"/>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3CBE96E2-F6D9-4AEE-9F96-2D3762A20F22}"/>
              </a:ext>
            </a:extLst>
          </p:cNvPr>
          <p:cNvSpPr>
            <a:spLocks noGrp="1"/>
          </p:cNvSpPr>
          <p:nvPr>
            <p:ph type="dt" sz="half" idx="10"/>
          </p:nvPr>
        </p:nvSpPr>
        <p:spPr/>
        <p:txBody>
          <a:bodyPr/>
          <a:lstStyle/>
          <a:p>
            <a:fld id="{5CF498F2-8094-4AA7-81A0-85D856FA3DC3}" type="datetimeFigureOut">
              <a:rPr lang="es-MX" smtClean="0"/>
              <a:t>06/03/2020</a:t>
            </a:fld>
            <a:endParaRPr lang="es-MX"/>
          </a:p>
        </p:txBody>
      </p:sp>
      <p:sp>
        <p:nvSpPr>
          <p:cNvPr id="5" name="Marcador de pie de página 4">
            <a:extLst>
              <a:ext uri="{FF2B5EF4-FFF2-40B4-BE49-F238E27FC236}">
                <a16:creationId xmlns:a16="http://schemas.microsoft.com/office/drawing/2014/main" id="{91512C5C-B415-442C-A455-C6624354F1A4}"/>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2FE2D3E9-E03B-4DDA-B53C-F82D276EFA8C}"/>
              </a:ext>
            </a:extLst>
          </p:cNvPr>
          <p:cNvSpPr>
            <a:spLocks noGrp="1"/>
          </p:cNvSpPr>
          <p:nvPr>
            <p:ph type="sldNum" sz="quarter" idx="12"/>
          </p:nvPr>
        </p:nvSpPr>
        <p:spPr/>
        <p:txBody>
          <a:bodyPr/>
          <a:lstStyle/>
          <a:p>
            <a:fld id="{0357D7C4-1E74-4F2F-A772-C5B9C40A3BBF}" type="slidenum">
              <a:rPr lang="es-MX" smtClean="0"/>
              <a:t>‹Nº›</a:t>
            </a:fld>
            <a:endParaRPr lang="es-MX"/>
          </a:p>
        </p:txBody>
      </p:sp>
    </p:spTree>
    <p:extLst>
      <p:ext uri="{BB962C8B-B14F-4D97-AF65-F5344CB8AC3E}">
        <p14:creationId xmlns:p14="http://schemas.microsoft.com/office/powerpoint/2010/main" val="384853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772D06-AE8A-4A6B-89EE-A44475F2C7C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25AE004-AB09-435F-957D-DA1AAEC57E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AF07D615-2BB8-4791-A95F-4DDC05A60CE5}"/>
              </a:ext>
            </a:extLst>
          </p:cNvPr>
          <p:cNvSpPr>
            <a:spLocks noGrp="1"/>
          </p:cNvSpPr>
          <p:nvPr>
            <p:ph type="dt" sz="half" idx="10"/>
          </p:nvPr>
        </p:nvSpPr>
        <p:spPr/>
        <p:txBody>
          <a:bodyPr/>
          <a:lstStyle/>
          <a:p>
            <a:fld id="{5CF498F2-8094-4AA7-81A0-85D856FA3DC3}" type="datetimeFigureOut">
              <a:rPr lang="es-MX" smtClean="0"/>
              <a:t>06/03/2020</a:t>
            </a:fld>
            <a:endParaRPr lang="es-MX"/>
          </a:p>
        </p:txBody>
      </p:sp>
      <p:sp>
        <p:nvSpPr>
          <p:cNvPr id="5" name="Marcador de pie de página 4">
            <a:extLst>
              <a:ext uri="{FF2B5EF4-FFF2-40B4-BE49-F238E27FC236}">
                <a16:creationId xmlns:a16="http://schemas.microsoft.com/office/drawing/2014/main" id="{FED7AB11-7EDA-4F6A-97B8-3490630F6390}"/>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8A26687-6F05-4281-BB6B-03E0E86DFD55}"/>
              </a:ext>
            </a:extLst>
          </p:cNvPr>
          <p:cNvSpPr>
            <a:spLocks noGrp="1"/>
          </p:cNvSpPr>
          <p:nvPr>
            <p:ph type="sldNum" sz="quarter" idx="12"/>
          </p:nvPr>
        </p:nvSpPr>
        <p:spPr/>
        <p:txBody>
          <a:bodyPr/>
          <a:lstStyle/>
          <a:p>
            <a:fld id="{0357D7C4-1E74-4F2F-A772-C5B9C40A3BBF}" type="slidenum">
              <a:rPr lang="es-MX" smtClean="0"/>
              <a:t>‹Nº›</a:t>
            </a:fld>
            <a:endParaRPr lang="es-MX"/>
          </a:p>
        </p:txBody>
      </p:sp>
    </p:spTree>
    <p:extLst>
      <p:ext uri="{BB962C8B-B14F-4D97-AF65-F5344CB8AC3E}">
        <p14:creationId xmlns:p14="http://schemas.microsoft.com/office/powerpoint/2010/main" val="1670433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4F490C-913B-4DF8-A746-55AB34288AEF}"/>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3A1CE270-8597-499F-90CF-F2782DD712C0}"/>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6DA1B96B-0728-4BFE-9D54-E38C409FD1B7}"/>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5E85604F-99ED-4C30-834F-7529089EF48E}"/>
              </a:ext>
            </a:extLst>
          </p:cNvPr>
          <p:cNvSpPr>
            <a:spLocks noGrp="1"/>
          </p:cNvSpPr>
          <p:nvPr>
            <p:ph type="dt" sz="half" idx="10"/>
          </p:nvPr>
        </p:nvSpPr>
        <p:spPr/>
        <p:txBody>
          <a:bodyPr/>
          <a:lstStyle/>
          <a:p>
            <a:fld id="{5CF498F2-8094-4AA7-81A0-85D856FA3DC3}" type="datetimeFigureOut">
              <a:rPr lang="es-MX" smtClean="0"/>
              <a:t>06/03/2020</a:t>
            </a:fld>
            <a:endParaRPr lang="es-MX"/>
          </a:p>
        </p:txBody>
      </p:sp>
      <p:sp>
        <p:nvSpPr>
          <p:cNvPr id="6" name="Marcador de pie de página 5">
            <a:extLst>
              <a:ext uri="{FF2B5EF4-FFF2-40B4-BE49-F238E27FC236}">
                <a16:creationId xmlns:a16="http://schemas.microsoft.com/office/drawing/2014/main" id="{A3AF0E61-499A-4BC6-AD57-D600F7131E94}"/>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BD82A69D-D826-4514-9BD5-8B1608A6D121}"/>
              </a:ext>
            </a:extLst>
          </p:cNvPr>
          <p:cNvSpPr>
            <a:spLocks noGrp="1"/>
          </p:cNvSpPr>
          <p:nvPr>
            <p:ph type="sldNum" sz="quarter" idx="12"/>
          </p:nvPr>
        </p:nvSpPr>
        <p:spPr/>
        <p:txBody>
          <a:bodyPr/>
          <a:lstStyle/>
          <a:p>
            <a:fld id="{0357D7C4-1E74-4F2F-A772-C5B9C40A3BBF}" type="slidenum">
              <a:rPr lang="es-MX" smtClean="0"/>
              <a:t>‹Nº›</a:t>
            </a:fld>
            <a:endParaRPr lang="es-MX"/>
          </a:p>
        </p:txBody>
      </p:sp>
    </p:spTree>
    <p:extLst>
      <p:ext uri="{BB962C8B-B14F-4D97-AF65-F5344CB8AC3E}">
        <p14:creationId xmlns:p14="http://schemas.microsoft.com/office/powerpoint/2010/main" val="2662599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D9752B-9C43-4A7F-B3DD-CE9255868EFB}"/>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C4575D97-0297-4D08-9853-E46F0483E4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9D4D1602-8A3A-4B74-A180-7107DE0C81DE}"/>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FC1569EA-DDC2-4F40-A592-825F127E0C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B0186F47-496A-447C-84E9-B60A030BE58C}"/>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DAE530CC-7106-4372-B936-6BFD3D1D950B}"/>
              </a:ext>
            </a:extLst>
          </p:cNvPr>
          <p:cNvSpPr>
            <a:spLocks noGrp="1"/>
          </p:cNvSpPr>
          <p:nvPr>
            <p:ph type="dt" sz="half" idx="10"/>
          </p:nvPr>
        </p:nvSpPr>
        <p:spPr/>
        <p:txBody>
          <a:bodyPr/>
          <a:lstStyle/>
          <a:p>
            <a:fld id="{5CF498F2-8094-4AA7-81A0-85D856FA3DC3}" type="datetimeFigureOut">
              <a:rPr lang="es-MX" smtClean="0"/>
              <a:t>06/03/2020</a:t>
            </a:fld>
            <a:endParaRPr lang="es-MX"/>
          </a:p>
        </p:txBody>
      </p:sp>
      <p:sp>
        <p:nvSpPr>
          <p:cNvPr id="8" name="Marcador de pie de página 7">
            <a:extLst>
              <a:ext uri="{FF2B5EF4-FFF2-40B4-BE49-F238E27FC236}">
                <a16:creationId xmlns:a16="http://schemas.microsoft.com/office/drawing/2014/main" id="{825DA464-19B0-48A8-84A3-FCA713FC186F}"/>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E0A9522E-7B3B-4E0B-8580-51E2AE1AEFBF}"/>
              </a:ext>
            </a:extLst>
          </p:cNvPr>
          <p:cNvSpPr>
            <a:spLocks noGrp="1"/>
          </p:cNvSpPr>
          <p:nvPr>
            <p:ph type="sldNum" sz="quarter" idx="12"/>
          </p:nvPr>
        </p:nvSpPr>
        <p:spPr/>
        <p:txBody>
          <a:bodyPr/>
          <a:lstStyle/>
          <a:p>
            <a:fld id="{0357D7C4-1E74-4F2F-A772-C5B9C40A3BBF}" type="slidenum">
              <a:rPr lang="es-MX" smtClean="0"/>
              <a:t>‹Nº›</a:t>
            </a:fld>
            <a:endParaRPr lang="es-MX"/>
          </a:p>
        </p:txBody>
      </p:sp>
    </p:spTree>
    <p:extLst>
      <p:ext uri="{BB962C8B-B14F-4D97-AF65-F5344CB8AC3E}">
        <p14:creationId xmlns:p14="http://schemas.microsoft.com/office/powerpoint/2010/main" val="1685476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E42B68-4F8B-4BFE-8209-3802EFF15367}"/>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8ECDC134-D547-43C8-84EC-1075F9C24451}"/>
              </a:ext>
            </a:extLst>
          </p:cNvPr>
          <p:cNvSpPr>
            <a:spLocks noGrp="1"/>
          </p:cNvSpPr>
          <p:nvPr>
            <p:ph type="dt" sz="half" idx="10"/>
          </p:nvPr>
        </p:nvSpPr>
        <p:spPr/>
        <p:txBody>
          <a:bodyPr/>
          <a:lstStyle/>
          <a:p>
            <a:fld id="{5CF498F2-8094-4AA7-81A0-85D856FA3DC3}" type="datetimeFigureOut">
              <a:rPr lang="es-MX" smtClean="0"/>
              <a:t>06/03/2020</a:t>
            </a:fld>
            <a:endParaRPr lang="es-MX"/>
          </a:p>
        </p:txBody>
      </p:sp>
      <p:sp>
        <p:nvSpPr>
          <p:cNvPr id="4" name="Marcador de pie de página 3">
            <a:extLst>
              <a:ext uri="{FF2B5EF4-FFF2-40B4-BE49-F238E27FC236}">
                <a16:creationId xmlns:a16="http://schemas.microsoft.com/office/drawing/2014/main" id="{BE7175AD-52DB-4E1C-9A86-5B70F0431DD6}"/>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B6A9D5D7-C50A-49E4-B65A-B4E801B5B763}"/>
              </a:ext>
            </a:extLst>
          </p:cNvPr>
          <p:cNvSpPr>
            <a:spLocks noGrp="1"/>
          </p:cNvSpPr>
          <p:nvPr>
            <p:ph type="sldNum" sz="quarter" idx="12"/>
          </p:nvPr>
        </p:nvSpPr>
        <p:spPr/>
        <p:txBody>
          <a:bodyPr/>
          <a:lstStyle/>
          <a:p>
            <a:fld id="{0357D7C4-1E74-4F2F-A772-C5B9C40A3BBF}" type="slidenum">
              <a:rPr lang="es-MX" smtClean="0"/>
              <a:t>‹Nº›</a:t>
            </a:fld>
            <a:endParaRPr lang="es-MX"/>
          </a:p>
        </p:txBody>
      </p:sp>
    </p:spTree>
    <p:extLst>
      <p:ext uri="{BB962C8B-B14F-4D97-AF65-F5344CB8AC3E}">
        <p14:creationId xmlns:p14="http://schemas.microsoft.com/office/powerpoint/2010/main" val="1817222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1D4FE6C9-76CE-4B55-9A47-283F5A512111}"/>
              </a:ext>
            </a:extLst>
          </p:cNvPr>
          <p:cNvSpPr>
            <a:spLocks noGrp="1"/>
          </p:cNvSpPr>
          <p:nvPr>
            <p:ph type="dt" sz="half" idx="10"/>
          </p:nvPr>
        </p:nvSpPr>
        <p:spPr/>
        <p:txBody>
          <a:bodyPr/>
          <a:lstStyle/>
          <a:p>
            <a:fld id="{5CF498F2-8094-4AA7-81A0-85D856FA3DC3}" type="datetimeFigureOut">
              <a:rPr lang="es-MX" smtClean="0"/>
              <a:t>06/03/2020</a:t>
            </a:fld>
            <a:endParaRPr lang="es-MX"/>
          </a:p>
        </p:txBody>
      </p:sp>
      <p:sp>
        <p:nvSpPr>
          <p:cNvPr id="3" name="Marcador de pie de página 2">
            <a:extLst>
              <a:ext uri="{FF2B5EF4-FFF2-40B4-BE49-F238E27FC236}">
                <a16:creationId xmlns:a16="http://schemas.microsoft.com/office/drawing/2014/main" id="{A930A3B7-6FB0-47D7-A6EB-6A1EE0D5BFF6}"/>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D796CA53-5E21-49DF-8FFA-11744C7373E7}"/>
              </a:ext>
            </a:extLst>
          </p:cNvPr>
          <p:cNvSpPr>
            <a:spLocks noGrp="1"/>
          </p:cNvSpPr>
          <p:nvPr>
            <p:ph type="sldNum" sz="quarter" idx="12"/>
          </p:nvPr>
        </p:nvSpPr>
        <p:spPr/>
        <p:txBody>
          <a:bodyPr/>
          <a:lstStyle/>
          <a:p>
            <a:fld id="{0357D7C4-1E74-4F2F-A772-C5B9C40A3BBF}" type="slidenum">
              <a:rPr lang="es-MX" smtClean="0"/>
              <a:t>‹Nº›</a:t>
            </a:fld>
            <a:endParaRPr lang="es-MX"/>
          </a:p>
        </p:txBody>
      </p:sp>
    </p:spTree>
    <p:extLst>
      <p:ext uri="{BB962C8B-B14F-4D97-AF65-F5344CB8AC3E}">
        <p14:creationId xmlns:p14="http://schemas.microsoft.com/office/powerpoint/2010/main" val="3756767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10134A-0B64-43B0-9DDA-51AB8A217C9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5905EE3F-194F-43FA-84AE-F561C72027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8B24335E-87BD-4848-90FA-E41CF61F10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5A170A6-2947-4702-8DBC-38CF91520BBC}"/>
              </a:ext>
            </a:extLst>
          </p:cNvPr>
          <p:cNvSpPr>
            <a:spLocks noGrp="1"/>
          </p:cNvSpPr>
          <p:nvPr>
            <p:ph type="dt" sz="half" idx="10"/>
          </p:nvPr>
        </p:nvSpPr>
        <p:spPr/>
        <p:txBody>
          <a:bodyPr/>
          <a:lstStyle/>
          <a:p>
            <a:fld id="{5CF498F2-8094-4AA7-81A0-85D856FA3DC3}" type="datetimeFigureOut">
              <a:rPr lang="es-MX" smtClean="0"/>
              <a:t>06/03/2020</a:t>
            </a:fld>
            <a:endParaRPr lang="es-MX"/>
          </a:p>
        </p:txBody>
      </p:sp>
      <p:sp>
        <p:nvSpPr>
          <p:cNvPr id="6" name="Marcador de pie de página 5">
            <a:extLst>
              <a:ext uri="{FF2B5EF4-FFF2-40B4-BE49-F238E27FC236}">
                <a16:creationId xmlns:a16="http://schemas.microsoft.com/office/drawing/2014/main" id="{69D48E6E-D087-45D4-A9F9-710FFD775141}"/>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56F5561F-3117-479D-B400-0F114D39826B}"/>
              </a:ext>
            </a:extLst>
          </p:cNvPr>
          <p:cNvSpPr>
            <a:spLocks noGrp="1"/>
          </p:cNvSpPr>
          <p:nvPr>
            <p:ph type="sldNum" sz="quarter" idx="12"/>
          </p:nvPr>
        </p:nvSpPr>
        <p:spPr/>
        <p:txBody>
          <a:bodyPr/>
          <a:lstStyle/>
          <a:p>
            <a:fld id="{0357D7C4-1E74-4F2F-A772-C5B9C40A3BBF}" type="slidenum">
              <a:rPr lang="es-MX" smtClean="0"/>
              <a:t>‹Nº›</a:t>
            </a:fld>
            <a:endParaRPr lang="es-MX"/>
          </a:p>
        </p:txBody>
      </p:sp>
    </p:spTree>
    <p:extLst>
      <p:ext uri="{BB962C8B-B14F-4D97-AF65-F5344CB8AC3E}">
        <p14:creationId xmlns:p14="http://schemas.microsoft.com/office/powerpoint/2010/main" val="3528034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37E774-D9CA-4D4E-87CF-0B56EE7E567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F4C63078-726B-478D-A1ED-AA112EEAF0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97751371-12E4-4DA4-9FE2-E86C289CF2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B8B2E60-3454-4F3A-B1E7-3C76F70EB655}"/>
              </a:ext>
            </a:extLst>
          </p:cNvPr>
          <p:cNvSpPr>
            <a:spLocks noGrp="1"/>
          </p:cNvSpPr>
          <p:nvPr>
            <p:ph type="dt" sz="half" idx="10"/>
          </p:nvPr>
        </p:nvSpPr>
        <p:spPr/>
        <p:txBody>
          <a:bodyPr/>
          <a:lstStyle/>
          <a:p>
            <a:fld id="{5CF498F2-8094-4AA7-81A0-85D856FA3DC3}" type="datetimeFigureOut">
              <a:rPr lang="es-MX" smtClean="0"/>
              <a:t>06/03/2020</a:t>
            </a:fld>
            <a:endParaRPr lang="es-MX"/>
          </a:p>
        </p:txBody>
      </p:sp>
      <p:sp>
        <p:nvSpPr>
          <p:cNvPr id="6" name="Marcador de pie de página 5">
            <a:extLst>
              <a:ext uri="{FF2B5EF4-FFF2-40B4-BE49-F238E27FC236}">
                <a16:creationId xmlns:a16="http://schemas.microsoft.com/office/drawing/2014/main" id="{3CD1B292-4DB3-4E6C-96A3-3F555CA19A4A}"/>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9E4F33F-90B7-46CC-B941-D045F1A3A49E}"/>
              </a:ext>
            </a:extLst>
          </p:cNvPr>
          <p:cNvSpPr>
            <a:spLocks noGrp="1"/>
          </p:cNvSpPr>
          <p:nvPr>
            <p:ph type="sldNum" sz="quarter" idx="12"/>
          </p:nvPr>
        </p:nvSpPr>
        <p:spPr/>
        <p:txBody>
          <a:bodyPr/>
          <a:lstStyle/>
          <a:p>
            <a:fld id="{0357D7C4-1E74-4F2F-A772-C5B9C40A3BBF}" type="slidenum">
              <a:rPr lang="es-MX" smtClean="0"/>
              <a:t>‹Nº›</a:t>
            </a:fld>
            <a:endParaRPr lang="es-MX"/>
          </a:p>
        </p:txBody>
      </p:sp>
    </p:spTree>
    <p:extLst>
      <p:ext uri="{BB962C8B-B14F-4D97-AF65-F5344CB8AC3E}">
        <p14:creationId xmlns:p14="http://schemas.microsoft.com/office/powerpoint/2010/main" val="1113684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07E4EE3-3A35-4ABA-A57C-E2E29110DC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00645670-06A8-499A-81B5-19C5A8B511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61FD9368-06AE-4546-94CE-49C29BDD51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F498F2-8094-4AA7-81A0-85D856FA3DC3}" type="datetimeFigureOut">
              <a:rPr lang="es-MX" smtClean="0"/>
              <a:t>06/03/2020</a:t>
            </a:fld>
            <a:endParaRPr lang="es-MX"/>
          </a:p>
        </p:txBody>
      </p:sp>
      <p:sp>
        <p:nvSpPr>
          <p:cNvPr id="5" name="Marcador de pie de página 4">
            <a:extLst>
              <a:ext uri="{FF2B5EF4-FFF2-40B4-BE49-F238E27FC236}">
                <a16:creationId xmlns:a16="http://schemas.microsoft.com/office/drawing/2014/main" id="{02E826E1-7A3D-43C5-BF05-76DCF7C9D2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F9697D57-0D8D-42AB-B072-0407F5BFE5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57D7C4-1E74-4F2F-A772-C5B9C40A3BBF}" type="slidenum">
              <a:rPr lang="es-MX" smtClean="0"/>
              <a:t>‹Nº›</a:t>
            </a:fld>
            <a:endParaRPr lang="es-MX"/>
          </a:p>
        </p:txBody>
      </p:sp>
    </p:spTree>
    <p:extLst>
      <p:ext uri="{BB962C8B-B14F-4D97-AF65-F5344CB8AC3E}">
        <p14:creationId xmlns:p14="http://schemas.microsoft.com/office/powerpoint/2010/main" val="32744148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youtube.com/watch?v=kyyFLGNmDt8" TargetMode="Externa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12.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youtube.com/watch?v=TpGvw_wFm8A&amp;t=45s" TargetMode="Externa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youtube.com/watch?v=JGJKAlCTwN0" TargetMode="Externa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hyperlink" Target="mailto:enrique.guerra@mzma-electronics.com" TargetMode="External"/><Relationship Id="rId2" Type="http://schemas.openxmlformats.org/officeDocument/2006/relationships/hyperlink" Target="mailto:adolfo.solis@mzma-electronics" TargetMode="Externa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hyperlink" Target="https://www.youtube.com/watch?v=LSuW4XOamnc&amp;list=PLfIIhUBtBtsPNr0rUkq3ZTWrItSBVvT_a&amp;index=9" TargetMode="Externa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www.youtube.com/watch?v=LSuW4XOamnc&amp;list=PLfIIhUBtBtsPNr0rUkq3ZTWrItSBVvT_a&amp;index=9" TargetMode="Externa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www.youtube.com/watch?v=LSuW4XOamnc&amp;list=PLfIIhUBtBtsPNr0rUkq3ZTWrItSBVvT_a&amp;index=9" TargetMode="Externa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youtube.com/watch?v=zQ-ocLHmBhE" TargetMode="Externa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youtube.com/watch?v=SJvLzOOgDOg&amp;list=PLfIIhUBtBtsOx_b4489gcUGMQ0mVCOGo9&amp;index=4" TargetMode="Externa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B3AAAB-088B-4EAA-8F68-6E261265E4E2}"/>
              </a:ext>
            </a:extLst>
          </p:cNvPr>
          <p:cNvSpPr>
            <a:spLocks noGrp="1"/>
          </p:cNvSpPr>
          <p:nvPr>
            <p:ph type="ctrTitle"/>
          </p:nvPr>
        </p:nvSpPr>
        <p:spPr/>
        <p:txBody>
          <a:bodyPr/>
          <a:lstStyle/>
          <a:p>
            <a:r>
              <a:rPr lang="es-MX" dirty="0"/>
              <a:t>Estructura página WEB </a:t>
            </a:r>
          </a:p>
        </p:txBody>
      </p:sp>
      <p:sp>
        <p:nvSpPr>
          <p:cNvPr id="3" name="Subtítulo 2">
            <a:extLst>
              <a:ext uri="{FF2B5EF4-FFF2-40B4-BE49-F238E27FC236}">
                <a16:creationId xmlns:a16="http://schemas.microsoft.com/office/drawing/2014/main" id="{79DDE90E-3C78-4B03-BB27-AC95749E2B8D}"/>
              </a:ext>
            </a:extLst>
          </p:cNvPr>
          <p:cNvSpPr>
            <a:spLocks noGrp="1"/>
          </p:cNvSpPr>
          <p:nvPr>
            <p:ph type="subTitle" idx="1"/>
          </p:nvPr>
        </p:nvSpPr>
        <p:spPr/>
        <p:txBody>
          <a:bodyPr/>
          <a:lstStyle/>
          <a:p>
            <a:r>
              <a:rPr lang="es-MX" dirty="0"/>
              <a:t>www.mzma-electronics.com</a:t>
            </a:r>
          </a:p>
        </p:txBody>
      </p:sp>
    </p:spTree>
    <p:extLst>
      <p:ext uri="{BB962C8B-B14F-4D97-AF65-F5344CB8AC3E}">
        <p14:creationId xmlns:p14="http://schemas.microsoft.com/office/powerpoint/2010/main" val="37145202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43A6F1-0A5B-4A1E-9F58-A8E2626BADB4}"/>
              </a:ext>
            </a:extLst>
          </p:cNvPr>
          <p:cNvSpPr>
            <a:spLocks noGrp="1"/>
          </p:cNvSpPr>
          <p:nvPr>
            <p:ph type="title"/>
          </p:nvPr>
        </p:nvSpPr>
        <p:spPr>
          <a:xfrm>
            <a:off x="141963" y="0"/>
            <a:ext cx="3945835" cy="636968"/>
          </a:xfrm>
        </p:spPr>
        <p:txBody>
          <a:bodyPr>
            <a:normAutofit fontScale="90000"/>
          </a:bodyPr>
          <a:lstStyle/>
          <a:p>
            <a:r>
              <a:rPr lang="es-MX" dirty="0"/>
              <a:t>PRODUCTOS:</a:t>
            </a:r>
          </a:p>
        </p:txBody>
      </p:sp>
      <p:sp>
        <p:nvSpPr>
          <p:cNvPr id="3" name="Marcador de contenido 2">
            <a:extLst>
              <a:ext uri="{FF2B5EF4-FFF2-40B4-BE49-F238E27FC236}">
                <a16:creationId xmlns:a16="http://schemas.microsoft.com/office/drawing/2014/main" id="{5DF87DE0-0DFF-41EA-89C3-F21D11AF127B}"/>
              </a:ext>
            </a:extLst>
          </p:cNvPr>
          <p:cNvSpPr>
            <a:spLocks noGrp="1"/>
          </p:cNvSpPr>
          <p:nvPr>
            <p:ph idx="1"/>
          </p:nvPr>
        </p:nvSpPr>
        <p:spPr>
          <a:xfrm>
            <a:off x="3013150" y="160256"/>
            <a:ext cx="4155254" cy="369332"/>
          </a:xfrm>
        </p:spPr>
        <p:txBody>
          <a:bodyPr>
            <a:normAutofit fontScale="70000" lnSpcReduction="20000"/>
          </a:bodyPr>
          <a:lstStyle/>
          <a:p>
            <a:r>
              <a:rPr lang="es-MX" dirty="0"/>
              <a:t>Alarmas de reversa de ruido blanco.</a:t>
            </a:r>
          </a:p>
        </p:txBody>
      </p:sp>
      <p:sp>
        <p:nvSpPr>
          <p:cNvPr id="12" name="Marcador de contenido 2">
            <a:extLst>
              <a:ext uri="{FF2B5EF4-FFF2-40B4-BE49-F238E27FC236}">
                <a16:creationId xmlns:a16="http://schemas.microsoft.com/office/drawing/2014/main" id="{0B7BF838-1E4F-4B2D-BF8D-5B48B2777F86}"/>
              </a:ext>
            </a:extLst>
          </p:cNvPr>
          <p:cNvSpPr txBox="1">
            <a:spLocks/>
          </p:cNvSpPr>
          <p:nvPr/>
        </p:nvSpPr>
        <p:spPr>
          <a:xfrm>
            <a:off x="3921043" y="1451813"/>
            <a:ext cx="1169734" cy="369332"/>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1800" b="1" dirty="0">
                <a:solidFill>
                  <a:schemeClr val="bg1"/>
                </a:solidFill>
              </a:rPr>
              <a:t>Cámaras.</a:t>
            </a:r>
          </a:p>
        </p:txBody>
      </p:sp>
      <p:sp>
        <p:nvSpPr>
          <p:cNvPr id="15" name="Marcador de contenido 2">
            <a:extLst>
              <a:ext uri="{FF2B5EF4-FFF2-40B4-BE49-F238E27FC236}">
                <a16:creationId xmlns:a16="http://schemas.microsoft.com/office/drawing/2014/main" id="{0F5CA718-D5F5-4019-ABEB-30170AA6BB75}"/>
              </a:ext>
            </a:extLst>
          </p:cNvPr>
          <p:cNvSpPr txBox="1">
            <a:spLocks/>
          </p:cNvSpPr>
          <p:nvPr/>
        </p:nvSpPr>
        <p:spPr>
          <a:xfrm>
            <a:off x="3921043" y="1821145"/>
            <a:ext cx="1169734" cy="369332"/>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1800" b="1" dirty="0">
                <a:solidFill>
                  <a:schemeClr val="bg1"/>
                </a:solidFill>
              </a:rPr>
              <a:t>Monitores.</a:t>
            </a:r>
          </a:p>
        </p:txBody>
      </p:sp>
      <p:sp>
        <p:nvSpPr>
          <p:cNvPr id="16" name="Marcador de contenido 2">
            <a:extLst>
              <a:ext uri="{FF2B5EF4-FFF2-40B4-BE49-F238E27FC236}">
                <a16:creationId xmlns:a16="http://schemas.microsoft.com/office/drawing/2014/main" id="{6401EBF0-59B6-483F-98A2-6C0FB780E4D8}"/>
              </a:ext>
            </a:extLst>
          </p:cNvPr>
          <p:cNvSpPr txBox="1">
            <a:spLocks/>
          </p:cNvSpPr>
          <p:nvPr/>
        </p:nvSpPr>
        <p:spPr>
          <a:xfrm>
            <a:off x="3858566" y="2190477"/>
            <a:ext cx="1612193" cy="36933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1400" b="1" dirty="0">
                <a:solidFill>
                  <a:schemeClr val="bg1"/>
                </a:solidFill>
              </a:rPr>
              <a:t>Kits de cámaras y monitor.</a:t>
            </a:r>
          </a:p>
        </p:txBody>
      </p:sp>
      <p:sp>
        <p:nvSpPr>
          <p:cNvPr id="17" name="Rectángulo 16">
            <a:extLst>
              <a:ext uri="{FF2B5EF4-FFF2-40B4-BE49-F238E27FC236}">
                <a16:creationId xmlns:a16="http://schemas.microsoft.com/office/drawing/2014/main" id="{20A2A03C-58F1-4A36-9AB3-4715CE89CA93}"/>
              </a:ext>
            </a:extLst>
          </p:cNvPr>
          <p:cNvSpPr/>
          <p:nvPr/>
        </p:nvSpPr>
        <p:spPr>
          <a:xfrm>
            <a:off x="901769" y="750938"/>
            <a:ext cx="3000939" cy="954107"/>
          </a:xfrm>
          <a:prstGeom prst="rect">
            <a:avLst/>
          </a:prstGeom>
        </p:spPr>
        <p:txBody>
          <a:bodyPr wrap="square">
            <a:spAutoFit/>
          </a:bodyPr>
          <a:lstStyle/>
          <a:p>
            <a:endParaRPr lang="es-MX" sz="800" b="0" i="0" u="none" strike="noStrike" baseline="0" dirty="0">
              <a:solidFill>
                <a:schemeClr val="bg1"/>
              </a:solidFill>
              <a:latin typeface="Helvetica 55 Roman"/>
            </a:endParaRPr>
          </a:p>
          <a:p>
            <a:r>
              <a:rPr lang="es-MX" sz="800" b="1" dirty="0">
                <a:solidFill>
                  <a:schemeClr val="bg1"/>
                </a:solidFill>
                <a:latin typeface="Helvetica 55 Roman"/>
              </a:rPr>
              <a:t>Elite </a:t>
            </a:r>
            <a:endParaRPr lang="es-MX" sz="800" dirty="0">
              <a:solidFill>
                <a:schemeClr val="bg1"/>
              </a:solidFill>
              <a:latin typeface="Helvetica 55 Roman"/>
            </a:endParaRPr>
          </a:p>
          <a:p>
            <a:r>
              <a:rPr lang="es-MX" sz="800" dirty="0">
                <a:solidFill>
                  <a:schemeClr val="bg1"/>
                </a:solidFill>
                <a:latin typeface="Helvetica Neue"/>
              </a:rPr>
              <a:t>Sistemas avanzados que abarcan todos los puntos ciegos. Adecuado para vehículos de gran tamaño para carreteras, aplicaciones especializadas, máquinas de alto rendimiento en cualquier terreno o cuando la cabina esté expuesta a la intemperie. </a:t>
            </a:r>
            <a:endParaRPr lang="es-MX" sz="800" dirty="0">
              <a:solidFill>
                <a:schemeClr val="bg1"/>
              </a:solidFill>
            </a:endParaRPr>
          </a:p>
        </p:txBody>
      </p:sp>
      <p:sp>
        <p:nvSpPr>
          <p:cNvPr id="10" name="CuadroTexto 9">
            <a:extLst>
              <a:ext uri="{FF2B5EF4-FFF2-40B4-BE49-F238E27FC236}">
                <a16:creationId xmlns:a16="http://schemas.microsoft.com/office/drawing/2014/main" id="{0F005130-1A0E-4D31-87B2-4A6938F760EA}"/>
              </a:ext>
            </a:extLst>
          </p:cNvPr>
          <p:cNvSpPr txBox="1"/>
          <p:nvPr/>
        </p:nvSpPr>
        <p:spPr>
          <a:xfrm>
            <a:off x="235776" y="5653813"/>
            <a:ext cx="1820874" cy="954107"/>
          </a:xfrm>
          <a:prstGeom prst="rect">
            <a:avLst/>
          </a:prstGeom>
          <a:noFill/>
        </p:spPr>
        <p:txBody>
          <a:bodyPr wrap="square" rtlCol="0">
            <a:spAutoFit/>
          </a:bodyPr>
          <a:lstStyle/>
          <a:p>
            <a:r>
              <a:rPr lang="es-MX" sz="1400" dirty="0"/>
              <a:t>Insertar link de video al final de la descripción técnica del producto:</a:t>
            </a:r>
          </a:p>
        </p:txBody>
      </p:sp>
      <p:sp>
        <p:nvSpPr>
          <p:cNvPr id="4" name="Rectángulo 3">
            <a:extLst>
              <a:ext uri="{FF2B5EF4-FFF2-40B4-BE49-F238E27FC236}">
                <a16:creationId xmlns:a16="http://schemas.microsoft.com/office/drawing/2014/main" id="{9F4FC7AD-8D5E-4E9D-A49D-9739DF61A0D7}"/>
              </a:ext>
            </a:extLst>
          </p:cNvPr>
          <p:cNvSpPr/>
          <p:nvPr/>
        </p:nvSpPr>
        <p:spPr>
          <a:xfrm>
            <a:off x="1809047" y="5715367"/>
            <a:ext cx="1869417" cy="830997"/>
          </a:xfrm>
          <a:prstGeom prst="rect">
            <a:avLst/>
          </a:prstGeom>
        </p:spPr>
        <p:txBody>
          <a:bodyPr wrap="square">
            <a:spAutoFit/>
          </a:bodyPr>
          <a:lstStyle/>
          <a:p>
            <a:r>
              <a:rPr lang="es-MX" sz="1600" dirty="0">
                <a:hlinkClick r:id="rId2"/>
              </a:rPr>
              <a:t>https://www.youtube.com/watch?v=kyyFLGNmDt8</a:t>
            </a:r>
            <a:endParaRPr lang="es-MX" sz="1600" dirty="0"/>
          </a:p>
        </p:txBody>
      </p:sp>
      <p:pic>
        <p:nvPicPr>
          <p:cNvPr id="6" name="Imagen 5">
            <a:extLst>
              <a:ext uri="{FF2B5EF4-FFF2-40B4-BE49-F238E27FC236}">
                <a16:creationId xmlns:a16="http://schemas.microsoft.com/office/drawing/2014/main" id="{ACC0361E-3270-4F48-AAE4-1FFF3BDC173E}"/>
              </a:ext>
            </a:extLst>
          </p:cNvPr>
          <p:cNvPicPr>
            <a:picLocks noChangeAspect="1"/>
          </p:cNvPicPr>
          <p:nvPr/>
        </p:nvPicPr>
        <p:blipFill>
          <a:blip r:embed="rId3"/>
          <a:stretch>
            <a:fillRect/>
          </a:stretch>
        </p:blipFill>
        <p:spPr>
          <a:xfrm>
            <a:off x="7724924" y="160256"/>
            <a:ext cx="3565307" cy="3072172"/>
          </a:xfrm>
          <a:prstGeom prst="rect">
            <a:avLst/>
          </a:prstGeom>
        </p:spPr>
      </p:pic>
      <p:pic>
        <p:nvPicPr>
          <p:cNvPr id="11" name="Imagen 10">
            <a:extLst>
              <a:ext uri="{FF2B5EF4-FFF2-40B4-BE49-F238E27FC236}">
                <a16:creationId xmlns:a16="http://schemas.microsoft.com/office/drawing/2014/main" id="{719B8E3D-ADEC-45F1-94CF-7EB457835969}"/>
              </a:ext>
            </a:extLst>
          </p:cNvPr>
          <p:cNvPicPr>
            <a:picLocks noChangeAspect="1"/>
          </p:cNvPicPr>
          <p:nvPr/>
        </p:nvPicPr>
        <p:blipFill>
          <a:blip r:embed="rId4"/>
          <a:stretch>
            <a:fillRect/>
          </a:stretch>
        </p:blipFill>
        <p:spPr>
          <a:xfrm>
            <a:off x="7564920" y="3429000"/>
            <a:ext cx="3725311" cy="3176762"/>
          </a:xfrm>
          <a:prstGeom prst="rect">
            <a:avLst/>
          </a:prstGeom>
        </p:spPr>
      </p:pic>
      <p:pic>
        <p:nvPicPr>
          <p:cNvPr id="18" name="Imagen 17">
            <a:extLst>
              <a:ext uri="{FF2B5EF4-FFF2-40B4-BE49-F238E27FC236}">
                <a16:creationId xmlns:a16="http://schemas.microsoft.com/office/drawing/2014/main" id="{83CE1942-1D86-43B7-A068-69C98EAD89CD}"/>
              </a:ext>
            </a:extLst>
          </p:cNvPr>
          <p:cNvPicPr>
            <a:picLocks noChangeAspect="1"/>
          </p:cNvPicPr>
          <p:nvPr/>
        </p:nvPicPr>
        <p:blipFill>
          <a:blip r:embed="rId5"/>
          <a:stretch>
            <a:fillRect/>
          </a:stretch>
        </p:blipFill>
        <p:spPr>
          <a:xfrm>
            <a:off x="6325033" y="5588482"/>
            <a:ext cx="843371" cy="1103168"/>
          </a:xfrm>
          <a:prstGeom prst="rect">
            <a:avLst/>
          </a:prstGeom>
        </p:spPr>
      </p:pic>
      <p:sp>
        <p:nvSpPr>
          <p:cNvPr id="19" name="CuadroTexto 18">
            <a:extLst>
              <a:ext uri="{FF2B5EF4-FFF2-40B4-BE49-F238E27FC236}">
                <a16:creationId xmlns:a16="http://schemas.microsoft.com/office/drawing/2014/main" id="{7A0CA979-874E-4C5A-88FE-870440EF3DAD}"/>
              </a:ext>
            </a:extLst>
          </p:cNvPr>
          <p:cNvSpPr txBox="1"/>
          <p:nvPr/>
        </p:nvSpPr>
        <p:spPr>
          <a:xfrm>
            <a:off x="4505910" y="5637555"/>
            <a:ext cx="1710654" cy="954107"/>
          </a:xfrm>
          <a:prstGeom prst="rect">
            <a:avLst/>
          </a:prstGeom>
          <a:noFill/>
        </p:spPr>
        <p:txBody>
          <a:bodyPr wrap="square" rtlCol="0">
            <a:spAutoFit/>
          </a:bodyPr>
          <a:lstStyle/>
          <a:p>
            <a:r>
              <a:rPr lang="es-MX" sz="1400" dirty="0"/>
              <a:t>Insertar esta imagen para descarga de catalogo, ver nota en </a:t>
            </a:r>
            <a:r>
              <a:rPr lang="es-MX" sz="1400" dirty="0" err="1"/>
              <a:t>slide</a:t>
            </a:r>
            <a:r>
              <a:rPr lang="es-MX" sz="1400" dirty="0"/>
              <a:t> #16</a:t>
            </a:r>
          </a:p>
        </p:txBody>
      </p:sp>
      <p:pic>
        <p:nvPicPr>
          <p:cNvPr id="7170" name="Picture 2" descr="Image result for imagenes HD operadores de maquinaria en construccion">
            <a:extLst>
              <a:ext uri="{FF2B5EF4-FFF2-40B4-BE49-F238E27FC236}">
                <a16:creationId xmlns:a16="http://schemas.microsoft.com/office/drawing/2014/main" id="{883DB76F-4FD2-486E-A0B7-9707435772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9009" y="1534069"/>
            <a:ext cx="6618910" cy="3078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777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43A6F1-0A5B-4A1E-9F58-A8E2626BADB4}"/>
              </a:ext>
            </a:extLst>
          </p:cNvPr>
          <p:cNvSpPr>
            <a:spLocks noGrp="1"/>
          </p:cNvSpPr>
          <p:nvPr>
            <p:ph type="title"/>
          </p:nvPr>
        </p:nvSpPr>
        <p:spPr>
          <a:xfrm>
            <a:off x="141963" y="0"/>
            <a:ext cx="3945835" cy="636968"/>
          </a:xfrm>
        </p:spPr>
        <p:txBody>
          <a:bodyPr>
            <a:normAutofit fontScale="90000"/>
          </a:bodyPr>
          <a:lstStyle/>
          <a:p>
            <a:r>
              <a:rPr lang="es-MX" dirty="0"/>
              <a:t>PRODUCTOS:</a:t>
            </a:r>
          </a:p>
        </p:txBody>
      </p:sp>
      <p:sp>
        <p:nvSpPr>
          <p:cNvPr id="3" name="Marcador de contenido 2">
            <a:extLst>
              <a:ext uri="{FF2B5EF4-FFF2-40B4-BE49-F238E27FC236}">
                <a16:creationId xmlns:a16="http://schemas.microsoft.com/office/drawing/2014/main" id="{5DF87DE0-0DFF-41EA-89C3-F21D11AF127B}"/>
              </a:ext>
            </a:extLst>
          </p:cNvPr>
          <p:cNvSpPr>
            <a:spLocks noGrp="1"/>
          </p:cNvSpPr>
          <p:nvPr>
            <p:ph idx="1"/>
          </p:nvPr>
        </p:nvSpPr>
        <p:spPr>
          <a:xfrm>
            <a:off x="3013150" y="160256"/>
            <a:ext cx="4155254" cy="369332"/>
          </a:xfrm>
        </p:spPr>
        <p:txBody>
          <a:bodyPr>
            <a:normAutofit fontScale="85000" lnSpcReduction="20000"/>
          </a:bodyPr>
          <a:lstStyle/>
          <a:p>
            <a:r>
              <a:rPr lang="es-MX" dirty="0"/>
              <a:t>Sensores ultrasónicos.</a:t>
            </a:r>
          </a:p>
        </p:txBody>
      </p:sp>
      <p:sp>
        <p:nvSpPr>
          <p:cNvPr id="12" name="Marcador de contenido 2">
            <a:extLst>
              <a:ext uri="{FF2B5EF4-FFF2-40B4-BE49-F238E27FC236}">
                <a16:creationId xmlns:a16="http://schemas.microsoft.com/office/drawing/2014/main" id="{0B7BF838-1E4F-4B2D-BF8D-5B48B2777F86}"/>
              </a:ext>
            </a:extLst>
          </p:cNvPr>
          <p:cNvSpPr txBox="1">
            <a:spLocks/>
          </p:cNvSpPr>
          <p:nvPr/>
        </p:nvSpPr>
        <p:spPr>
          <a:xfrm>
            <a:off x="3921043" y="1451813"/>
            <a:ext cx="1169734" cy="369332"/>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1800" b="1" dirty="0">
                <a:solidFill>
                  <a:schemeClr val="bg1"/>
                </a:solidFill>
              </a:rPr>
              <a:t>Cámaras.</a:t>
            </a:r>
          </a:p>
        </p:txBody>
      </p:sp>
      <p:sp>
        <p:nvSpPr>
          <p:cNvPr id="15" name="Marcador de contenido 2">
            <a:extLst>
              <a:ext uri="{FF2B5EF4-FFF2-40B4-BE49-F238E27FC236}">
                <a16:creationId xmlns:a16="http://schemas.microsoft.com/office/drawing/2014/main" id="{0F5CA718-D5F5-4019-ABEB-30170AA6BB75}"/>
              </a:ext>
            </a:extLst>
          </p:cNvPr>
          <p:cNvSpPr txBox="1">
            <a:spLocks/>
          </p:cNvSpPr>
          <p:nvPr/>
        </p:nvSpPr>
        <p:spPr>
          <a:xfrm>
            <a:off x="3921043" y="1821145"/>
            <a:ext cx="1169734" cy="369332"/>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1800" b="1" dirty="0">
                <a:solidFill>
                  <a:schemeClr val="bg1"/>
                </a:solidFill>
              </a:rPr>
              <a:t>Monitores.</a:t>
            </a:r>
          </a:p>
        </p:txBody>
      </p:sp>
      <p:sp>
        <p:nvSpPr>
          <p:cNvPr id="16" name="Marcador de contenido 2">
            <a:extLst>
              <a:ext uri="{FF2B5EF4-FFF2-40B4-BE49-F238E27FC236}">
                <a16:creationId xmlns:a16="http://schemas.microsoft.com/office/drawing/2014/main" id="{6401EBF0-59B6-483F-98A2-6C0FB780E4D8}"/>
              </a:ext>
            </a:extLst>
          </p:cNvPr>
          <p:cNvSpPr txBox="1">
            <a:spLocks/>
          </p:cNvSpPr>
          <p:nvPr/>
        </p:nvSpPr>
        <p:spPr>
          <a:xfrm>
            <a:off x="3858566" y="2190477"/>
            <a:ext cx="1612193" cy="36933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1400" b="1" dirty="0">
                <a:solidFill>
                  <a:schemeClr val="bg1"/>
                </a:solidFill>
              </a:rPr>
              <a:t>Kits de cámaras y monitor.</a:t>
            </a:r>
          </a:p>
        </p:txBody>
      </p:sp>
      <p:sp>
        <p:nvSpPr>
          <p:cNvPr id="10" name="CuadroTexto 9">
            <a:extLst>
              <a:ext uri="{FF2B5EF4-FFF2-40B4-BE49-F238E27FC236}">
                <a16:creationId xmlns:a16="http://schemas.microsoft.com/office/drawing/2014/main" id="{0F005130-1A0E-4D31-87B2-4A6938F760EA}"/>
              </a:ext>
            </a:extLst>
          </p:cNvPr>
          <p:cNvSpPr txBox="1"/>
          <p:nvPr/>
        </p:nvSpPr>
        <p:spPr>
          <a:xfrm>
            <a:off x="862454" y="5693031"/>
            <a:ext cx="1820874" cy="954107"/>
          </a:xfrm>
          <a:prstGeom prst="rect">
            <a:avLst/>
          </a:prstGeom>
          <a:noFill/>
        </p:spPr>
        <p:txBody>
          <a:bodyPr wrap="square" rtlCol="0">
            <a:spAutoFit/>
          </a:bodyPr>
          <a:lstStyle/>
          <a:p>
            <a:r>
              <a:rPr lang="es-MX" sz="1400" dirty="0"/>
              <a:t>Insertar link de video al final de la descripción técnica del producto:</a:t>
            </a:r>
          </a:p>
        </p:txBody>
      </p:sp>
      <p:sp>
        <p:nvSpPr>
          <p:cNvPr id="8" name="Rectángulo 7">
            <a:extLst>
              <a:ext uri="{FF2B5EF4-FFF2-40B4-BE49-F238E27FC236}">
                <a16:creationId xmlns:a16="http://schemas.microsoft.com/office/drawing/2014/main" id="{D03281F3-9E12-4A5D-A781-1652E3F6BC73}"/>
              </a:ext>
            </a:extLst>
          </p:cNvPr>
          <p:cNvSpPr/>
          <p:nvPr/>
        </p:nvSpPr>
        <p:spPr>
          <a:xfrm>
            <a:off x="2617067" y="5700986"/>
            <a:ext cx="2268949" cy="830997"/>
          </a:xfrm>
          <a:prstGeom prst="rect">
            <a:avLst/>
          </a:prstGeom>
        </p:spPr>
        <p:txBody>
          <a:bodyPr wrap="square">
            <a:spAutoFit/>
          </a:bodyPr>
          <a:lstStyle/>
          <a:p>
            <a:r>
              <a:rPr lang="es-MX" sz="1600" dirty="0">
                <a:hlinkClick r:id="rId2"/>
              </a:rPr>
              <a:t>https://www.youtube.com/watch?v=TpGvw_wFm8A&amp;t=45s</a:t>
            </a:r>
            <a:endParaRPr lang="es-MX" sz="1600" dirty="0"/>
          </a:p>
        </p:txBody>
      </p:sp>
      <p:pic>
        <p:nvPicPr>
          <p:cNvPr id="18" name="Imagen 17">
            <a:extLst>
              <a:ext uri="{FF2B5EF4-FFF2-40B4-BE49-F238E27FC236}">
                <a16:creationId xmlns:a16="http://schemas.microsoft.com/office/drawing/2014/main" id="{2C3241D4-440C-4BF8-9461-4C5E053AAA74}"/>
              </a:ext>
            </a:extLst>
          </p:cNvPr>
          <p:cNvPicPr>
            <a:picLocks noChangeAspect="1"/>
          </p:cNvPicPr>
          <p:nvPr/>
        </p:nvPicPr>
        <p:blipFill>
          <a:blip r:embed="rId3"/>
          <a:stretch>
            <a:fillRect/>
          </a:stretch>
        </p:blipFill>
        <p:spPr>
          <a:xfrm>
            <a:off x="9402907" y="5392888"/>
            <a:ext cx="732466" cy="958099"/>
          </a:xfrm>
          <a:prstGeom prst="rect">
            <a:avLst/>
          </a:prstGeom>
        </p:spPr>
      </p:pic>
      <p:sp>
        <p:nvSpPr>
          <p:cNvPr id="19" name="CuadroTexto 18">
            <a:extLst>
              <a:ext uri="{FF2B5EF4-FFF2-40B4-BE49-F238E27FC236}">
                <a16:creationId xmlns:a16="http://schemas.microsoft.com/office/drawing/2014/main" id="{C8A48623-F24B-4D2A-A077-66D51A2A4245}"/>
              </a:ext>
            </a:extLst>
          </p:cNvPr>
          <p:cNvSpPr txBox="1"/>
          <p:nvPr/>
        </p:nvSpPr>
        <p:spPr>
          <a:xfrm>
            <a:off x="7692253" y="5722087"/>
            <a:ext cx="1710654" cy="954107"/>
          </a:xfrm>
          <a:prstGeom prst="rect">
            <a:avLst/>
          </a:prstGeom>
          <a:noFill/>
        </p:spPr>
        <p:txBody>
          <a:bodyPr wrap="square" rtlCol="0">
            <a:spAutoFit/>
          </a:bodyPr>
          <a:lstStyle/>
          <a:p>
            <a:r>
              <a:rPr lang="es-MX" sz="1400" dirty="0"/>
              <a:t>Insertar esta imagen para descarga de catalogo, ver nota en </a:t>
            </a:r>
            <a:r>
              <a:rPr lang="es-MX" sz="1400" dirty="0" err="1"/>
              <a:t>slide</a:t>
            </a:r>
            <a:r>
              <a:rPr lang="es-MX" sz="1400" dirty="0"/>
              <a:t> #16</a:t>
            </a:r>
          </a:p>
        </p:txBody>
      </p:sp>
      <p:pic>
        <p:nvPicPr>
          <p:cNvPr id="6" name="Imagen 5">
            <a:extLst>
              <a:ext uri="{FF2B5EF4-FFF2-40B4-BE49-F238E27FC236}">
                <a16:creationId xmlns:a16="http://schemas.microsoft.com/office/drawing/2014/main" id="{AEB1A1F7-8B70-462F-8770-AC6E936D2C37}"/>
              </a:ext>
            </a:extLst>
          </p:cNvPr>
          <p:cNvPicPr>
            <a:picLocks noChangeAspect="1"/>
          </p:cNvPicPr>
          <p:nvPr/>
        </p:nvPicPr>
        <p:blipFill>
          <a:blip r:embed="rId4"/>
          <a:stretch>
            <a:fillRect/>
          </a:stretch>
        </p:blipFill>
        <p:spPr>
          <a:xfrm>
            <a:off x="6776102" y="507013"/>
            <a:ext cx="4775314" cy="2443048"/>
          </a:xfrm>
          <a:prstGeom prst="rect">
            <a:avLst/>
          </a:prstGeom>
        </p:spPr>
      </p:pic>
      <p:pic>
        <p:nvPicPr>
          <p:cNvPr id="7" name="Imagen 6">
            <a:extLst>
              <a:ext uri="{FF2B5EF4-FFF2-40B4-BE49-F238E27FC236}">
                <a16:creationId xmlns:a16="http://schemas.microsoft.com/office/drawing/2014/main" id="{326EE5A5-B2B3-47F9-A53C-EFD097AA7BE2}"/>
              </a:ext>
            </a:extLst>
          </p:cNvPr>
          <p:cNvPicPr>
            <a:picLocks noChangeAspect="1"/>
          </p:cNvPicPr>
          <p:nvPr/>
        </p:nvPicPr>
        <p:blipFill>
          <a:blip r:embed="rId5"/>
          <a:stretch>
            <a:fillRect/>
          </a:stretch>
        </p:blipFill>
        <p:spPr>
          <a:xfrm>
            <a:off x="6776102" y="3072525"/>
            <a:ext cx="4775314" cy="2152090"/>
          </a:xfrm>
          <a:prstGeom prst="rect">
            <a:avLst/>
          </a:prstGeom>
        </p:spPr>
      </p:pic>
      <p:pic>
        <p:nvPicPr>
          <p:cNvPr id="11" name="Imagen 10">
            <a:extLst>
              <a:ext uri="{FF2B5EF4-FFF2-40B4-BE49-F238E27FC236}">
                <a16:creationId xmlns:a16="http://schemas.microsoft.com/office/drawing/2014/main" id="{429DB4FE-6F5F-456B-B334-AD6AB3CD3007}"/>
              </a:ext>
            </a:extLst>
          </p:cNvPr>
          <p:cNvPicPr>
            <a:picLocks noChangeAspect="1"/>
          </p:cNvPicPr>
          <p:nvPr/>
        </p:nvPicPr>
        <p:blipFill>
          <a:blip r:embed="rId6"/>
          <a:stretch>
            <a:fillRect/>
          </a:stretch>
        </p:blipFill>
        <p:spPr>
          <a:xfrm>
            <a:off x="284766" y="1013056"/>
            <a:ext cx="6137574" cy="3900514"/>
          </a:xfrm>
          <a:prstGeom prst="rect">
            <a:avLst/>
          </a:prstGeom>
        </p:spPr>
      </p:pic>
    </p:spTree>
    <p:extLst>
      <p:ext uri="{BB962C8B-B14F-4D97-AF65-F5344CB8AC3E}">
        <p14:creationId xmlns:p14="http://schemas.microsoft.com/office/powerpoint/2010/main" val="2810790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43A6F1-0A5B-4A1E-9F58-A8E2626BADB4}"/>
              </a:ext>
            </a:extLst>
          </p:cNvPr>
          <p:cNvSpPr>
            <a:spLocks noGrp="1"/>
          </p:cNvSpPr>
          <p:nvPr>
            <p:ph type="title"/>
          </p:nvPr>
        </p:nvSpPr>
        <p:spPr>
          <a:xfrm>
            <a:off x="141963" y="0"/>
            <a:ext cx="3945835" cy="636968"/>
          </a:xfrm>
        </p:spPr>
        <p:txBody>
          <a:bodyPr>
            <a:normAutofit fontScale="90000"/>
          </a:bodyPr>
          <a:lstStyle/>
          <a:p>
            <a:r>
              <a:rPr lang="es-MX" dirty="0"/>
              <a:t>PRODUCTOS:</a:t>
            </a:r>
          </a:p>
        </p:txBody>
      </p:sp>
      <p:sp>
        <p:nvSpPr>
          <p:cNvPr id="3" name="Marcador de contenido 2">
            <a:extLst>
              <a:ext uri="{FF2B5EF4-FFF2-40B4-BE49-F238E27FC236}">
                <a16:creationId xmlns:a16="http://schemas.microsoft.com/office/drawing/2014/main" id="{5DF87DE0-0DFF-41EA-89C3-F21D11AF127B}"/>
              </a:ext>
            </a:extLst>
          </p:cNvPr>
          <p:cNvSpPr>
            <a:spLocks noGrp="1"/>
          </p:cNvSpPr>
          <p:nvPr>
            <p:ph idx="1"/>
          </p:nvPr>
        </p:nvSpPr>
        <p:spPr>
          <a:xfrm>
            <a:off x="3013150" y="160256"/>
            <a:ext cx="4155254" cy="369332"/>
          </a:xfrm>
        </p:spPr>
        <p:txBody>
          <a:bodyPr>
            <a:normAutofit fontScale="85000" lnSpcReduction="20000"/>
          </a:bodyPr>
          <a:lstStyle/>
          <a:p>
            <a:r>
              <a:rPr lang="es-MX" dirty="0"/>
              <a:t>Grabador digital móvil.</a:t>
            </a:r>
          </a:p>
        </p:txBody>
      </p:sp>
      <p:sp>
        <p:nvSpPr>
          <p:cNvPr id="12" name="Marcador de contenido 2">
            <a:extLst>
              <a:ext uri="{FF2B5EF4-FFF2-40B4-BE49-F238E27FC236}">
                <a16:creationId xmlns:a16="http://schemas.microsoft.com/office/drawing/2014/main" id="{0B7BF838-1E4F-4B2D-BF8D-5B48B2777F86}"/>
              </a:ext>
            </a:extLst>
          </p:cNvPr>
          <p:cNvSpPr txBox="1">
            <a:spLocks/>
          </p:cNvSpPr>
          <p:nvPr/>
        </p:nvSpPr>
        <p:spPr>
          <a:xfrm>
            <a:off x="3921043" y="1451813"/>
            <a:ext cx="1169734" cy="369332"/>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1800" b="1" dirty="0">
                <a:solidFill>
                  <a:schemeClr val="bg1"/>
                </a:solidFill>
              </a:rPr>
              <a:t>Cámaras.</a:t>
            </a:r>
          </a:p>
        </p:txBody>
      </p:sp>
      <p:sp>
        <p:nvSpPr>
          <p:cNvPr id="15" name="Marcador de contenido 2">
            <a:extLst>
              <a:ext uri="{FF2B5EF4-FFF2-40B4-BE49-F238E27FC236}">
                <a16:creationId xmlns:a16="http://schemas.microsoft.com/office/drawing/2014/main" id="{0F5CA718-D5F5-4019-ABEB-30170AA6BB75}"/>
              </a:ext>
            </a:extLst>
          </p:cNvPr>
          <p:cNvSpPr txBox="1">
            <a:spLocks/>
          </p:cNvSpPr>
          <p:nvPr/>
        </p:nvSpPr>
        <p:spPr>
          <a:xfrm>
            <a:off x="3921043" y="1821145"/>
            <a:ext cx="1169734" cy="369332"/>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1800" b="1" dirty="0">
                <a:solidFill>
                  <a:schemeClr val="bg1"/>
                </a:solidFill>
              </a:rPr>
              <a:t>Monitores.</a:t>
            </a:r>
          </a:p>
        </p:txBody>
      </p:sp>
      <p:sp>
        <p:nvSpPr>
          <p:cNvPr id="16" name="Marcador de contenido 2">
            <a:extLst>
              <a:ext uri="{FF2B5EF4-FFF2-40B4-BE49-F238E27FC236}">
                <a16:creationId xmlns:a16="http://schemas.microsoft.com/office/drawing/2014/main" id="{6401EBF0-59B6-483F-98A2-6C0FB780E4D8}"/>
              </a:ext>
            </a:extLst>
          </p:cNvPr>
          <p:cNvSpPr txBox="1">
            <a:spLocks/>
          </p:cNvSpPr>
          <p:nvPr/>
        </p:nvSpPr>
        <p:spPr>
          <a:xfrm>
            <a:off x="3858566" y="2190477"/>
            <a:ext cx="1612193" cy="36933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1400" b="1" dirty="0">
                <a:solidFill>
                  <a:schemeClr val="bg1"/>
                </a:solidFill>
              </a:rPr>
              <a:t>Kits de cámaras y monitor.</a:t>
            </a:r>
          </a:p>
        </p:txBody>
      </p:sp>
      <p:sp>
        <p:nvSpPr>
          <p:cNvPr id="17" name="Rectángulo 16">
            <a:extLst>
              <a:ext uri="{FF2B5EF4-FFF2-40B4-BE49-F238E27FC236}">
                <a16:creationId xmlns:a16="http://schemas.microsoft.com/office/drawing/2014/main" id="{20A2A03C-58F1-4A36-9AB3-4715CE89CA93}"/>
              </a:ext>
            </a:extLst>
          </p:cNvPr>
          <p:cNvSpPr/>
          <p:nvPr/>
        </p:nvSpPr>
        <p:spPr>
          <a:xfrm>
            <a:off x="901769" y="750938"/>
            <a:ext cx="3000939" cy="954107"/>
          </a:xfrm>
          <a:prstGeom prst="rect">
            <a:avLst/>
          </a:prstGeom>
        </p:spPr>
        <p:txBody>
          <a:bodyPr wrap="square">
            <a:spAutoFit/>
          </a:bodyPr>
          <a:lstStyle/>
          <a:p>
            <a:endParaRPr lang="es-MX" sz="800" b="0" i="0" u="none" strike="noStrike" baseline="0" dirty="0">
              <a:solidFill>
                <a:schemeClr val="bg1"/>
              </a:solidFill>
              <a:latin typeface="Helvetica 55 Roman"/>
            </a:endParaRPr>
          </a:p>
          <a:p>
            <a:r>
              <a:rPr lang="es-MX" sz="800" b="1" dirty="0">
                <a:solidFill>
                  <a:schemeClr val="bg1"/>
                </a:solidFill>
                <a:latin typeface="Helvetica 55 Roman"/>
              </a:rPr>
              <a:t>Elite </a:t>
            </a:r>
            <a:endParaRPr lang="es-MX" sz="800" dirty="0">
              <a:solidFill>
                <a:schemeClr val="bg1"/>
              </a:solidFill>
              <a:latin typeface="Helvetica 55 Roman"/>
            </a:endParaRPr>
          </a:p>
          <a:p>
            <a:r>
              <a:rPr lang="es-MX" sz="800" dirty="0">
                <a:solidFill>
                  <a:schemeClr val="bg1"/>
                </a:solidFill>
                <a:latin typeface="Helvetica Neue"/>
              </a:rPr>
              <a:t>Sistemas avanzados que abarcan todos los puntos ciegos. Adecuado para vehículos de gran tamaño para carreteras, aplicaciones especializadas, máquinas de alto rendimiento en cualquier terreno o cuando la cabina esté expuesta a la intemperie. </a:t>
            </a:r>
            <a:endParaRPr lang="es-MX" sz="800" dirty="0">
              <a:solidFill>
                <a:schemeClr val="bg1"/>
              </a:solidFill>
            </a:endParaRPr>
          </a:p>
        </p:txBody>
      </p:sp>
      <p:sp>
        <p:nvSpPr>
          <p:cNvPr id="10" name="CuadroTexto 9">
            <a:extLst>
              <a:ext uri="{FF2B5EF4-FFF2-40B4-BE49-F238E27FC236}">
                <a16:creationId xmlns:a16="http://schemas.microsoft.com/office/drawing/2014/main" id="{0F005130-1A0E-4D31-87B2-4A6938F760EA}"/>
              </a:ext>
            </a:extLst>
          </p:cNvPr>
          <p:cNvSpPr txBox="1"/>
          <p:nvPr/>
        </p:nvSpPr>
        <p:spPr>
          <a:xfrm>
            <a:off x="657496" y="5469232"/>
            <a:ext cx="1820874" cy="954107"/>
          </a:xfrm>
          <a:prstGeom prst="rect">
            <a:avLst/>
          </a:prstGeom>
          <a:noFill/>
        </p:spPr>
        <p:txBody>
          <a:bodyPr wrap="square" rtlCol="0">
            <a:spAutoFit/>
          </a:bodyPr>
          <a:lstStyle/>
          <a:p>
            <a:r>
              <a:rPr lang="es-MX" sz="1400" dirty="0"/>
              <a:t>Insertar link de video al final de la descripción técnica del producto:</a:t>
            </a:r>
          </a:p>
        </p:txBody>
      </p:sp>
      <p:sp>
        <p:nvSpPr>
          <p:cNvPr id="8" name="Rectángulo 7">
            <a:extLst>
              <a:ext uri="{FF2B5EF4-FFF2-40B4-BE49-F238E27FC236}">
                <a16:creationId xmlns:a16="http://schemas.microsoft.com/office/drawing/2014/main" id="{52126CB8-5F69-461D-AEE7-CB36618ADD1C}"/>
              </a:ext>
            </a:extLst>
          </p:cNvPr>
          <p:cNvSpPr/>
          <p:nvPr/>
        </p:nvSpPr>
        <p:spPr>
          <a:xfrm>
            <a:off x="2338459" y="5587519"/>
            <a:ext cx="2472080" cy="584775"/>
          </a:xfrm>
          <a:prstGeom prst="rect">
            <a:avLst/>
          </a:prstGeom>
        </p:spPr>
        <p:txBody>
          <a:bodyPr wrap="square">
            <a:spAutoFit/>
          </a:bodyPr>
          <a:lstStyle/>
          <a:p>
            <a:r>
              <a:rPr lang="es-MX" sz="1600" dirty="0">
                <a:hlinkClick r:id="rId2"/>
              </a:rPr>
              <a:t>https://www.youtube.com/watch?v=JGJKAlCTwN0</a:t>
            </a:r>
            <a:endParaRPr lang="es-MX" sz="1600" dirty="0"/>
          </a:p>
        </p:txBody>
      </p:sp>
      <p:pic>
        <p:nvPicPr>
          <p:cNvPr id="9" name="Imagen 8">
            <a:extLst>
              <a:ext uri="{FF2B5EF4-FFF2-40B4-BE49-F238E27FC236}">
                <a16:creationId xmlns:a16="http://schemas.microsoft.com/office/drawing/2014/main" id="{13B888DF-4EEC-4D85-A40B-75DE0541FE84}"/>
              </a:ext>
            </a:extLst>
          </p:cNvPr>
          <p:cNvPicPr>
            <a:picLocks noChangeAspect="1"/>
          </p:cNvPicPr>
          <p:nvPr/>
        </p:nvPicPr>
        <p:blipFill>
          <a:blip r:embed="rId3"/>
          <a:stretch>
            <a:fillRect/>
          </a:stretch>
        </p:blipFill>
        <p:spPr>
          <a:xfrm>
            <a:off x="7168404" y="257397"/>
            <a:ext cx="4877914" cy="4877914"/>
          </a:xfrm>
          <a:prstGeom prst="rect">
            <a:avLst/>
          </a:prstGeom>
        </p:spPr>
      </p:pic>
      <p:pic>
        <p:nvPicPr>
          <p:cNvPr id="18" name="Imagen 17">
            <a:extLst>
              <a:ext uri="{FF2B5EF4-FFF2-40B4-BE49-F238E27FC236}">
                <a16:creationId xmlns:a16="http://schemas.microsoft.com/office/drawing/2014/main" id="{0D9CA6F3-B80D-4AB6-9BEC-2892188E79AA}"/>
              </a:ext>
            </a:extLst>
          </p:cNvPr>
          <p:cNvPicPr>
            <a:picLocks noChangeAspect="1"/>
          </p:cNvPicPr>
          <p:nvPr/>
        </p:nvPicPr>
        <p:blipFill>
          <a:blip r:embed="rId4"/>
          <a:stretch>
            <a:fillRect/>
          </a:stretch>
        </p:blipFill>
        <p:spPr>
          <a:xfrm>
            <a:off x="9354905" y="5480947"/>
            <a:ext cx="843371" cy="1103168"/>
          </a:xfrm>
          <a:prstGeom prst="rect">
            <a:avLst/>
          </a:prstGeom>
        </p:spPr>
      </p:pic>
      <p:sp>
        <p:nvSpPr>
          <p:cNvPr id="19" name="CuadroTexto 18">
            <a:extLst>
              <a:ext uri="{FF2B5EF4-FFF2-40B4-BE49-F238E27FC236}">
                <a16:creationId xmlns:a16="http://schemas.microsoft.com/office/drawing/2014/main" id="{14FF2B2A-BF9D-4991-B88C-5C9EFE6AAA02}"/>
              </a:ext>
            </a:extLst>
          </p:cNvPr>
          <p:cNvSpPr txBox="1"/>
          <p:nvPr/>
        </p:nvSpPr>
        <p:spPr>
          <a:xfrm>
            <a:off x="10277914" y="5650238"/>
            <a:ext cx="1710654" cy="954107"/>
          </a:xfrm>
          <a:prstGeom prst="rect">
            <a:avLst/>
          </a:prstGeom>
          <a:noFill/>
        </p:spPr>
        <p:txBody>
          <a:bodyPr wrap="square" rtlCol="0">
            <a:spAutoFit/>
          </a:bodyPr>
          <a:lstStyle/>
          <a:p>
            <a:r>
              <a:rPr lang="es-MX" sz="1400" dirty="0"/>
              <a:t>Insertar esta imagen para descarga de catalogo, ver nota en </a:t>
            </a:r>
            <a:r>
              <a:rPr lang="es-MX" sz="1400" dirty="0" err="1"/>
              <a:t>slide</a:t>
            </a:r>
            <a:r>
              <a:rPr lang="es-MX" sz="1400" dirty="0"/>
              <a:t> #16</a:t>
            </a:r>
          </a:p>
        </p:txBody>
      </p:sp>
      <p:pic>
        <p:nvPicPr>
          <p:cNvPr id="4" name="Imagen 3">
            <a:extLst>
              <a:ext uri="{FF2B5EF4-FFF2-40B4-BE49-F238E27FC236}">
                <a16:creationId xmlns:a16="http://schemas.microsoft.com/office/drawing/2014/main" id="{67DBBBC5-7F95-4A9E-803A-C7027B25007D}"/>
              </a:ext>
            </a:extLst>
          </p:cNvPr>
          <p:cNvPicPr>
            <a:picLocks noChangeAspect="1"/>
          </p:cNvPicPr>
          <p:nvPr/>
        </p:nvPicPr>
        <p:blipFill>
          <a:blip r:embed="rId5"/>
          <a:stretch>
            <a:fillRect/>
          </a:stretch>
        </p:blipFill>
        <p:spPr>
          <a:xfrm>
            <a:off x="203432" y="1028343"/>
            <a:ext cx="6576126" cy="4321454"/>
          </a:xfrm>
          <a:prstGeom prst="rect">
            <a:avLst/>
          </a:prstGeom>
        </p:spPr>
      </p:pic>
    </p:spTree>
    <p:extLst>
      <p:ext uri="{BB962C8B-B14F-4D97-AF65-F5344CB8AC3E}">
        <p14:creationId xmlns:p14="http://schemas.microsoft.com/office/powerpoint/2010/main" val="1783284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311908-D3F3-4C33-B0E7-0CFB6D71A890}"/>
              </a:ext>
            </a:extLst>
          </p:cNvPr>
          <p:cNvSpPr>
            <a:spLocks noGrp="1"/>
          </p:cNvSpPr>
          <p:nvPr>
            <p:ph type="title"/>
          </p:nvPr>
        </p:nvSpPr>
        <p:spPr>
          <a:xfrm>
            <a:off x="838200" y="365125"/>
            <a:ext cx="11062252" cy="1325563"/>
          </a:xfrm>
        </p:spPr>
        <p:txBody>
          <a:bodyPr>
            <a:noAutofit/>
          </a:bodyPr>
          <a:lstStyle/>
          <a:p>
            <a:r>
              <a:rPr lang="es-MX" sz="3200" dirty="0"/>
              <a:t>Sección descarga de catálogo de productos.(Necesitamos que estos leads se vayan a los correos </a:t>
            </a:r>
            <a:r>
              <a:rPr lang="es-MX" sz="3200" dirty="0" err="1">
                <a:hlinkClick r:id="rId2"/>
              </a:rPr>
              <a:t>adolfo.solis@mzma-electronics</a:t>
            </a:r>
            <a:r>
              <a:rPr lang="es-MX" sz="3200" dirty="0"/>
              <a:t> y a </a:t>
            </a:r>
            <a:r>
              <a:rPr lang="es-MX" sz="3200" dirty="0">
                <a:hlinkClick r:id="rId3"/>
              </a:rPr>
              <a:t>enrique.guerra@mzma-electronics.com</a:t>
            </a:r>
            <a:r>
              <a:rPr lang="es-MX" sz="3200" dirty="0"/>
              <a:t> </a:t>
            </a:r>
          </a:p>
        </p:txBody>
      </p:sp>
      <p:pic>
        <p:nvPicPr>
          <p:cNvPr id="3" name="Imagen 2">
            <a:extLst>
              <a:ext uri="{FF2B5EF4-FFF2-40B4-BE49-F238E27FC236}">
                <a16:creationId xmlns:a16="http://schemas.microsoft.com/office/drawing/2014/main" id="{72E523CC-3DB3-4CF9-8BB1-9987211DC81C}"/>
              </a:ext>
            </a:extLst>
          </p:cNvPr>
          <p:cNvPicPr>
            <a:picLocks noChangeAspect="1"/>
          </p:cNvPicPr>
          <p:nvPr/>
        </p:nvPicPr>
        <p:blipFill>
          <a:blip r:embed="rId4"/>
          <a:stretch>
            <a:fillRect/>
          </a:stretch>
        </p:blipFill>
        <p:spPr>
          <a:xfrm>
            <a:off x="1546984" y="2268280"/>
            <a:ext cx="3250303" cy="4224595"/>
          </a:xfrm>
          <a:prstGeom prst="rect">
            <a:avLst/>
          </a:prstGeom>
        </p:spPr>
      </p:pic>
      <p:pic>
        <p:nvPicPr>
          <p:cNvPr id="6" name="Imagen 5">
            <a:extLst>
              <a:ext uri="{FF2B5EF4-FFF2-40B4-BE49-F238E27FC236}">
                <a16:creationId xmlns:a16="http://schemas.microsoft.com/office/drawing/2014/main" id="{C1F0FDDB-79C1-4029-9A2E-DBC5201D1D79}"/>
              </a:ext>
            </a:extLst>
          </p:cNvPr>
          <p:cNvPicPr>
            <a:picLocks noChangeAspect="1"/>
          </p:cNvPicPr>
          <p:nvPr/>
        </p:nvPicPr>
        <p:blipFill>
          <a:blip r:embed="rId5"/>
          <a:stretch>
            <a:fillRect/>
          </a:stretch>
        </p:blipFill>
        <p:spPr>
          <a:xfrm>
            <a:off x="6196390" y="2292350"/>
            <a:ext cx="4543425" cy="4200525"/>
          </a:xfrm>
          <a:prstGeom prst="rect">
            <a:avLst/>
          </a:prstGeom>
        </p:spPr>
      </p:pic>
    </p:spTree>
    <p:extLst>
      <p:ext uri="{BB962C8B-B14F-4D97-AF65-F5344CB8AC3E}">
        <p14:creationId xmlns:p14="http://schemas.microsoft.com/office/powerpoint/2010/main" val="1190174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43A6F1-0A5B-4A1E-9F58-A8E2626BADB4}"/>
              </a:ext>
            </a:extLst>
          </p:cNvPr>
          <p:cNvSpPr>
            <a:spLocks noGrp="1"/>
          </p:cNvSpPr>
          <p:nvPr>
            <p:ph type="title"/>
          </p:nvPr>
        </p:nvSpPr>
        <p:spPr>
          <a:xfrm>
            <a:off x="-56281" y="12908"/>
            <a:ext cx="5777948" cy="623473"/>
          </a:xfrm>
        </p:spPr>
        <p:txBody>
          <a:bodyPr>
            <a:normAutofit/>
          </a:bodyPr>
          <a:lstStyle/>
          <a:p>
            <a:r>
              <a:rPr lang="es-MX" sz="3600" dirty="0"/>
              <a:t>GUIA DEL COMPRADOR:</a:t>
            </a:r>
          </a:p>
        </p:txBody>
      </p:sp>
      <p:sp>
        <p:nvSpPr>
          <p:cNvPr id="3" name="Marcador de contenido 2">
            <a:extLst>
              <a:ext uri="{FF2B5EF4-FFF2-40B4-BE49-F238E27FC236}">
                <a16:creationId xmlns:a16="http://schemas.microsoft.com/office/drawing/2014/main" id="{5DF87DE0-0DFF-41EA-89C3-F21D11AF127B}"/>
              </a:ext>
            </a:extLst>
          </p:cNvPr>
          <p:cNvSpPr>
            <a:spLocks noGrp="1"/>
          </p:cNvSpPr>
          <p:nvPr>
            <p:ph idx="1"/>
          </p:nvPr>
        </p:nvSpPr>
        <p:spPr>
          <a:xfrm>
            <a:off x="4823035" y="131833"/>
            <a:ext cx="4155254" cy="369332"/>
          </a:xfrm>
        </p:spPr>
        <p:txBody>
          <a:bodyPr>
            <a:normAutofit fontScale="85000" lnSpcReduction="20000"/>
          </a:bodyPr>
          <a:lstStyle/>
          <a:p>
            <a:r>
              <a:rPr lang="es-MX" dirty="0"/>
              <a:t>Maquinaria </a:t>
            </a:r>
            <a:r>
              <a:rPr lang="es-MX" dirty="0" err="1"/>
              <a:t>semipesada</a:t>
            </a:r>
            <a:r>
              <a:rPr lang="es-MX" dirty="0"/>
              <a:t>.</a:t>
            </a:r>
          </a:p>
        </p:txBody>
      </p:sp>
      <p:sp>
        <p:nvSpPr>
          <p:cNvPr id="12" name="Marcador de contenido 2">
            <a:extLst>
              <a:ext uri="{FF2B5EF4-FFF2-40B4-BE49-F238E27FC236}">
                <a16:creationId xmlns:a16="http://schemas.microsoft.com/office/drawing/2014/main" id="{0B7BF838-1E4F-4B2D-BF8D-5B48B2777F86}"/>
              </a:ext>
            </a:extLst>
          </p:cNvPr>
          <p:cNvSpPr txBox="1">
            <a:spLocks/>
          </p:cNvSpPr>
          <p:nvPr/>
        </p:nvSpPr>
        <p:spPr>
          <a:xfrm>
            <a:off x="3921043" y="1451813"/>
            <a:ext cx="1169734" cy="369332"/>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1800" b="1" dirty="0">
                <a:solidFill>
                  <a:schemeClr val="bg1"/>
                </a:solidFill>
              </a:rPr>
              <a:t>Cámaras.</a:t>
            </a:r>
          </a:p>
        </p:txBody>
      </p:sp>
      <p:sp>
        <p:nvSpPr>
          <p:cNvPr id="15" name="Marcador de contenido 2">
            <a:extLst>
              <a:ext uri="{FF2B5EF4-FFF2-40B4-BE49-F238E27FC236}">
                <a16:creationId xmlns:a16="http://schemas.microsoft.com/office/drawing/2014/main" id="{0F5CA718-D5F5-4019-ABEB-30170AA6BB75}"/>
              </a:ext>
            </a:extLst>
          </p:cNvPr>
          <p:cNvSpPr txBox="1">
            <a:spLocks/>
          </p:cNvSpPr>
          <p:nvPr/>
        </p:nvSpPr>
        <p:spPr>
          <a:xfrm>
            <a:off x="3921043" y="1821145"/>
            <a:ext cx="1169734" cy="369332"/>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1800" b="1" dirty="0">
                <a:solidFill>
                  <a:schemeClr val="bg1"/>
                </a:solidFill>
              </a:rPr>
              <a:t>Monitores.</a:t>
            </a:r>
          </a:p>
        </p:txBody>
      </p:sp>
      <p:sp>
        <p:nvSpPr>
          <p:cNvPr id="16" name="Marcador de contenido 2">
            <a:extLst>
              <a:ext uri="{FF2B5EF4-FFF2-40B4-BE49-F238E27FC236}">
                <a16:creationId xmlns:a16="http://schemas.microsoft.com/office/drawing/2014/main" id="{6401EBF0-59B6-483F-98A2-6C0FB780E4D8}"/>
              </a:ext>
            </a:extLst>
          </p:cNvPr>
          <p:cNvSpPr txBox="1">
            <a:spLocks/>
          </p:cNvSpPr>
          <p:nvPr/>
        </p:nvSpPr>
        <p:spPr>
          <a:xfrm>
            <a:off x="3858566" y="2190477"/>
            <a:ext cx="1612193" cy="36933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1400" b="1" dirty="0">
                <a:solidFill>
                  <a:schemeClr val="bg1"/>
                </a:solidFill>
              </a:rPr>
              <a:t>Kits de cámaras y monitor.</a:t>
            </a:r>
          </a:p>
        </p:txBody>
      </p:sp>
      <p:sp>
        <p:nvSpPr>
          <p:cNvPr id="17" name="Rectángulo 16">
            <a:extLst>
              <a:ext uri="{FF2B5EF4-FFF2-40B4-BE49-F238E27FC236}">
                <a16:creationId xmlns:a16="http://schemas.microsoft.com/office/drawing/2014/main" id="{20A2A03C-58F1-4A36-9AB3-4715CE89CA93}"/>
              </a:ext>
            </a:extLst>
          </p:cNvPr>
          <p:cNvSpPr/>
          <p:nvPr/>
        </p:nvSpPr>
        <p:spPr>
          <a:xfrm>
            <a:off x="901769" y="750938"/>
            <a:ext cx="3000939" cy="954107"/>
          </a:xfrm>
          <a:prstGeom prst="rect">
            <a:avLst/>
          </a:prstGeom>
        </p:spPr>
        <p:txBody>
          <a:bodyPr wrap="square">
            <a:spAutoFit/>
          </a:bodyPr>
          <a:lstStyle/>
          <a:p>
            <a:endParaRPr lang="es-MX" sz="800" b="0" i="0" u="none" strike="noStrike" baseline="0" dirty="0">
              <a:solidFill>
                <a:schemeClr val="bg1"/>
              </a:solidFill>
              <a:latin typeface="Helvetica 55 Roman"/>
            </a:endParaRPr>
          </a:p>
          <a:p>
            <a:r>
              <a:rPr lang="es-MX" sz="800" b="1" dirty="0">
                <a:solidFill>
                  <a:schemeClr val="bg1"/>
                </a:solidFill>
                <a:latin typeface="Helvetica 55 Roman"/>
              </a:rPr>
              <a:t>Elite </a:t>
            </a:r>
            <a:endParaRPr lang="es-MX" sz="800" dirty="0">
              <a:solidFill>
                <a:schemeClr val="bg1"/>
              </a:solidFill>
              <a:latin typeface="Helvetica 55 Roman"/>
            </a:endParaRPr>
          </a:p>
          <a:p>
            <a:r>
              <a:rPr lang="es-MX" sz="800" dirty="0">
                <a:solidFill>
                  <a:schemeClr val="bg1"/>
                </a:solidFill>
                <a:latin typeface="Helvetica Neue"/>
              </a:rPr>
              <a:t>Sistemas avanzados que abarcan todos los puntos ciegos. Adecuado para vehículos de gran tamaño para carreteras, aplicaciones especializadas, máquinas de alto rendimiento en cualquier terreno o cuando la cabina esté expuesta a la intemperie. </a:t>
            </a:r>
            <a:endParaRPr lang="es-MX" sz="800" dirty="0">
              <a:solidFill>
                <a:schemeClr val="bg1"/>
              </a:solidFill>
            </a:endParaRPr>
          </a:p>
        </p:txBody>
      </p:sp>
      <p:pic>
        <p:nvPicPr>
          <p:cNvPr id="5" name="Imagen 4">
            <a:extLst>
              <a:ext uri="{FF2B5EF4-FFF2-40B4-BE49-F238E27FC236}">
                <a16:creationId xmlns:a16="http://schemas.microsoft.com/office/drawing/2014/main" id="{C51C53E5-D5E9-482D-9CC3-10071F1FE033}"/>
              </a:ext>
            </a:extLst>
          </p:cNvPr>
          <p:cNvPicPr>
            <a:picLocks noChangeAspect="1"/>
          </p:cNvPicPr>
          <p:nvPr/>
        </p:nvPicPr>
        <p:blipFill>
          <a:blip r:embed="rId2"/>
          <a:stretch>
            <a:fillRect/>
          </a:stretch>
        </p:blipFill>
        <p:spPr>
          <a:xfrm>
            <a:off x="1148370" y="636381"/>
            <a:ext cx="9146594" cy="5973901"/>
          </a:xfrm>
          <a:prstGeom prst="rect">
            <a:avLst/>
          </a:prstGeom>
        </p:spPr>
      </p:pic>
    </p:spTree>
    <p:extLst>
      <p:ext uri="{BB962C8B-B14F-4D97-AF65-F5344CB8AC3E}">
        <p14:creationId xmlns:p14="http://schemas.microsoft.com/office/powerpoint/2010/main" val="57181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43A6F1-0A5B-4A1E-9F58-A8E2626BADB4}"/>
              </a:ext>
            </a:extLst>
          </p:cNvPr>
          <p:cNvSpPr>
            <a:spLocks noGrp="1"/>
          </p:cNvSpPr>
          <p:nvPr>
            <p:ph type="title"/>
          </p:nvPr>
        </p:nvSpPr>
        <p:spPr>
          <a:xfrm>
            <a:off x="-56281" y="12908"/>
            <a:ext cx="5777948" cy="623473"/>
          </a:xfrm>
        </p:spPr>
        <p:txBody>
          <a:bodyPr>
            <a:normAutofit/>
          </a:bodyPr>
          <a:lstStyle/>
          <a:p>
            <a:r>
              <a:rPr lang="es-MX" sz="3600" dirty="0"/>
              <a:t>GUIA DEL COMPRADOR:</a:t>
            </a:r>
          </a:p>
        </p:txBody>
      </p:sp>
      <p:sp>
        <p:nvSpPr>
          <p:cNvPr id="3" name="Marcador de contenido 2">
            <a:extLst>
              <a:ext uri="{FF2B5EF4-FFF2-40B4-BE49-F238E27FC236}">
                <a16:creationId xmlns:a16="http://schemas.microsoft.com/office/drawing/2014/main" id="{5DF87DE0-0DFF-41EA-89C3-F21D11AF127B}"/>
              </a:ext>
            </a:extLst>
          </p:cNvPr>
          <p:cNvSpPr>
            <a:spLocks noGrp="1"/>
          </p:cNvSpPr>
          <p:nvPr>
            <p:ph idx="1"/>
          </p:nvPr>
        </p:nvSpPr>
        <p:spPr>
          <a:xfrm>
            <a:off x="4823035" y="131833"/>
            <a:ext cx="4155254" cy="369332"/>
          </a:xfrm>
        </p:spPr>
        <p:txBody>
          <a:bodyPr>
            <a:normAutofit fontScale="85000" lnSpcReduction="20000"/>
          </a:bodyPr>
          <a:lstStyle/>
          <a:p>
            <a:r>
              <a:rPr lang="es-MX" dirty="0"/>
              <a:t>Maquinaria pesada.</a:t>
            </a:r>
          </a:p>
        </p:txBody>
      </p:sp>
      <p:sp>
        <p:nvSpPr>
          <p:cNvPr id="12" name="Marcador de contenido 2">
            <a:extLst>
              <a:ext uri="{FF2B5EF4-FFF2-40B4-BE49-F238E27FC236}">
                <a16:creationId xmlns:a16="http://schemas.microsoft.com/office/drawing/2014/main" id="{0B7BF838-1E4F-4B2D-BF8D-5B48B2777F86}"/>
              </a:ext>
            </a:extLst>
          </p:cNvPr>
          <p:cNvSpPr txBox="1">
            <a:spLocks/>
          </p:cNvSpPr>
          <p:nvPr/>
        </p:nvSpPr>
        <p:spPr>
          <a:xfrm>
            <a:off x="3921043" y="1451813"/>
            <a:ext cx="1169734" cy="369332"/>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1800" b="1" dirty="0">
                <a:solidFill>
                  <a:schemeClr val="bg1"/>
                </a:solidFill>
              </a:rPr>
              <a:t>Cámaras.</a:t>
            </a:r>
          </a:p>
        </p:txBody>
      </p:sp>
      <p:sp>
        <p:nvSpPr>
          <p:cNvPr id="15" name="Marcador de contenido 2">
            <a:extLst>
              <a:ext uri="{FF2B5EF4-FFF2-40B4-BE49-F238E27FC236}">
                <a16:creationId xmlns:a16="http://schemas.microsoft.com/office/drawing/2014/main" id="{0F5CA718-D5F5-4019-ABEB-30170AA6BB75}"/>
              </a:ext>
            </a:extLst>
          </p:cNvPr>
          <p:cNvSpPr txBox="1">
            <a:spLocks/>
          </p:cNvSpPr>
          <p:nvPr/>
        </p:nvSpPr>
        <p:spPr>
          <a:xfrm>
            <a:off x="3921043" y="1821145"/>
            <a:ext cx="1169734" cy="369332"/>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1800" b="1" dirty="0">
                <a:solidFill>
                  <a:schemeClr val="bg1"/>
                </a:solidFill>
              </a:rPr>
              <a:t>Monitores.</a:t>
            </a:r>
          </a:p>
        </p:txBody>
      </p:sp>
      <p:sp>
        <p:nvSpPr>
          <p:cNvPr id="16" name="Marcador de contenido 2">
            <a:extLst>
              <a:ext uri="{FF2B5EF4-FFF2-40B4-BE49-F238E27FC236}">
                <a16:creationId xmlns:a16="http://schemas.microsoft.com/office/drawing/2014/main" id="{6401EBF0-59B6-483F-98A2-6C0FB780E4D8}"/>
              </a:ext>
            </a:extLst>
          </p:cNvPr>
          <p:cNvSpPr txBox="1">
            <a:spLocks/>
          </p:cNvSpPr>
          <p:nvPr/>
        </p:nvSpPr>
        <p:spPr>
          <a:xfrm>
            <a:off x="3858566" y="2190477"/>
            <a:ext cx="1612193" cy="36933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1400" b="1" dirty="0">
                <a:solidFill>
                  <a:schemeClr val="bg1"/>
                </a:solidFill>
              </a:rPr>
              <a:t>Kits de cámaras y monitor.</a:t>
            </a:r>
          </a:p>
        </p:txBody>
      </p:sp>
      <p:sp>
        <p:nvSpPr>
          <p:cNvPr id="17" name="Rectángulo 16">
            <a:extLst>
              <a:ext uri="{FF2B5EF4-FFF2-40B4-BE49-F238E27FC236}">
                <a16:creationId xmlns:a16="http://schemas.microsoft.com/office/drawing/2014/main" id="{20A2A03C-58F1-4A36-9AB3-4715CE89CA93}"/>
              </a:ext>
            </a:extLst>
          </p:cNvPr>
          <p:cNvSpPr/>
          <p:nvPr/>
        </p:nvSpPr>
        <p:spPr>
          <a:xfrm>
            <a:off x="901769" y="750938"/>
            <a:ext cx="3000939" cy="954107"/>
          </a:xfrm>
          <a:prstGeom prst="rect">
            <a:avLst/>
          </a:prstGeom>
        </p:spPr>
        <p:txBody>
          <a:bodyPr wrap="square">
            <a:spAutoFit/>
          </a:bodyPr>
          <a:lstStyle/>
          <a:p>
            <a:endParaRPr lang="es-MX" sz="800" b="0" i="0" u="none" strike="noStrike" baseline="0" dirty="0">
              <a:solidFill>
                <a:schemeClr val="bg1"/>
              </a:solidFill>
              <a:latin typeface="Helvetica 55 Roman"/>
            </a:endParaRPr>
          </a:p>
          <a:p>
            <a:r>
              <a:rPr lang="es-MX" sz="800" b="1" dirty="0">
                <a:solidFill>
                  <a:schemeClr val="bg1"/>
                </a:solidFill>
                <a:latin typeface="Helvetica 55 Roman"/>
              </a:rPr>
              <a:t>Elite </a:t>
            </a:r>
            <a:endParaRPr lang="es-MX" sz="800" dirty="0">
              <a:solidFill>
                <a:schemeClr val="bg1"/>
              </a:solidFill>
              <a:latin typeface="Helvetica 55 Roman"/>
            </a:endParaRPr>
          </a:p>
          <a:p>
            <a:r>
              <a:rPr lang="es-MX" sz="800" dirty="0">
                <a:solidFill>
                  <a:schemeClr val="bg1"/>
                </a:solidFill>
                <a:latin typeface="Helvetica Neue"/>
              </a:rPr>
              <a:t>Sistemas avanzados que abarcan todos los puntos ciegos. Adecuado para vehículos de gran tamaño para carreteras, aplicaciones especializadas, máquinas de alto rendimiento en cualquier terreno o cuando la cabina esté expuesta a la intemperie. </a:t>
            </a:r>
            <a:endParaRPr lang="es-MX" sz="800" dirty="0">
              <a:solidFill>
                <a:schemeClr val="bg1"/>
              </a:solidFill>
            </a:endParaRPr>
          </a:p>
        </p:txBody>
      </p:sp>
      <p:pic>
        <p:nvPicPr>
          <p:cNvPr id="4" name="Imagen 3">
            <a:extLst>
              <a:ext uri="{FF2B5EF4-FFF2-40B4-BE49-F238E27FC236}">
                <a16:creationId xmlns:a16="http://schemas.microsoft.com/office/drawing/2014/main" id="{C2160825-451C-4228-AEC4-9CC8AEB5CCC4}"/>
              </a:ext>
            </a:extLst>
          </p:cNvPr>
          <p:cNvPicPr>
            <a:picLocks noChangeAspect="1"/>
          </p:cNvPicPr>
          <p:nvPr/>
        </p:nvPicPr>
        <p:blipFill>
          <a:blip r:embed="rId2"/>
          <a:stretch>
            <a:fillRect/>
          </a:stretch>
        </p:blipFill>
        <p:spPr>
          <a:xfrm>
            <a:off x="1117224" y="636381"/>
            <a:ext cx="9208885" cy="6031092"/>
          </a:xfrm>
          <a:prstGeom prst="rect">
            <a:avLst/>
          </a:prstGeom>
        </p:spPr>
      </p:pic>
    </p:spTree>
    <p:extLst>
      <p:ext uri="{BB962C8B-B14F-4D97-AF65-F5344CB8AC3E}">
        <p14:creationId xmlns:p14="http://schemas.microsoft.com/office/powerpoint/2010/main" val="1360645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F1626223-C452-4845-AD3B-E8D1932F5729}"/>
              </a:ext>
            </a:extLst>
          </p:cNvPr>
          <p:cNvSpPr>
            <a:spLocks noGrp="1"/>
          </p:cNvSpPr>
          <p:nvPr>
            <p:ph type="title"/>
          </p:nvPr>
        </p:nvSpPr>
        <p:spPr>
          <a:xfrm>
            <a:off x="-56281" y="12908"/>
            <a:ext cx="5777948" cy="623473"/>
          </a:xfrm>
        </p:spPr>
        <p:txBody>
          <a:bodyPr>
            <a:normAutofit/>
          </a:bodyPr>
          <a:lstStyle/>
          <a:p>
            <a:r>
              <a:rPr lang="es-MX" sz="3600" dirty="0"/>
              <a:t>INDUSTRIAS:</a:t>
            </a:r>
          </a:p>
        </p:txBody>
      </p:sp>
      <p:sp>
        <p:nvSpPr>
          <p:cNvPr id="6" name="Marcador de contenido 2">
            <a:extLst>
              <a:ext uri="{FF2B5EF4-FFF2-40B4-BE49-F238E27FC236}">
                <a16:creationId xmlns:a16="http://schemas.microsoft.com/office/drawing/2014/main" id="{BC0A0358-A167-4355-8F3D-365E64503880}"/>
              </a:ext>
            </a:extLst>
          </p:cNvPr>
          <p:cNvSpPr txBox="1">
            <a:spLocks/>
          </p:cNvSpPr>
          <p:nvPr/>
        </p:nvSpPr>
        <p:spPr>
          <a:xfrm>
            <a:off x="4796530" y="139978"/>
            <a:ext cx="4155254" cy="36933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dirty="0"/>
              <a:t>Agricultura.</a:t>
            </a:r>
          </a:p>
        </p:txBody>
      </p:sp>
      <p:sp>
        <p:nvSpPr>
          <p:cNvPr id="7" name="Rectángulo 6">
            <a:extLst>
              <a:ext uri="{FF2B5EF4-FFF2-40B4-BE49-F238E27FC236}">
                <a16:creationId xmlns:a16="http://schemas.microsoft.com/office/drawing/2014/main" id="{CC99D8C3-4F3B-4466-996B-9C5B0D7D7FB7}"/>
              </a:ext>
            </a:extLst>
          </p:cNvPr>
          <p:cNvSpPr/>
          <p:nvPr/>
        </p:nvSpPr>
        <p:spPr>
          <a:xfrm>
            <a:off x="665921" y="4356280"/>
            <a:ext cx="11290852" cy="2554545"/>
          </a:xfrm>
          <a:prstGeom prst="rect">
            <a:avLst/>
          </a:prstGeom>
        </p:spPr>
        <p:txBody>
          <a:bodyPr wrap="square">
            <a:spAutoFit/>
          </a:bodyPr>
          <a:lstStyle/>
          <a:p>
            <a:r>
              <a:rPr lang="es-MX" sz="1600" dirty="0"/>
              <a:t>Seguridad en la industria agrícola</a:t>
            </a:r>
          </a:p>
          <a:p>
            <a:r>
              <a:rPr lang="es-MX" sz="1600" dirty="0"/>
              <a:t>La agricultura es una industria con una gran complejidad e innumerables dificultades.</a:t>
            </a:r>
          </a:p>
          <a:p>
            <a:r>
              <a:rPr lang="es-MX" sz="1600" dirty="0"/>
              <a:t>En un mercado mundial donde los agricultores deben ser eficientes para seguir siendo competitivos, es fundamental hallar un equilibrio entre productividad y seguridad. Con el diseño de la maquinaria moderna se han conseguido grandes mejoras en el rendimiento, pero debido a la naturaleza y el tamaño de estas máquinas, ahora la visibilidad de los operarios muchas veces es deficiente.</a:t>
            </a:r>
          </a:p>
          <a:p>
            <a:endParaRPr lang="es-MX" sz="1600" dirty="0"/>
          </a:p>
          <a:p>
            <a:r>
              <a:rPr lang="es-MX" sz="1600" dirty="0"/>
              <a:t> Los puntos ciegos hacen aumentar significativamente los accidentes con maquinaria agrícola ya que su forma, tamaño y posiciones elevadas para los operarios limitan el campo de visión. De hecho, la agricultura tiene el peor registro de mortalidad de todos los sectores en Europa. Una cuarta parte de los accidentes mortales en el sector agrícola se debe a vehículos en movimiento.</a:t>
            </a:r>
          </a:p>
        </p:txBody>
      </p:sp>
      <p:pic>
        <p:nvPicPr>
          <p:cNvPr id="8" name="Imagen 7">
            <a:extLst>
              <a:ext uri="{FF2B5EF4-FFF2-40B4-BE49-F238E27FC236}">
                <a16:creationId xmlns:a16="http://schemas.microsoft.com/office/drawing/2014/main" id="{9B3AEED0-9808-46AC-AA1B-6A0DE71A3014}"/>
              </a:ext>
            </a:extLst>
          </p:cNvPr>
          <p:cNvPicPr>
            <a:picLocks noChangeAspect="1"/>
          </p:cNvPicPr>
          <p:nvPr/>
        </p:nvPicPr>
        <p:blipFill>
          <a:blip r:embed="rId2"/>
          <a:stretch>
            <a:fillRect/>
          </a:stretch>
        </p:blipFill>
        <p:spPr>
          <a:xfrm>
            <a:off x="1793806" y="600988"/>
            <a:ext cx="8604388" cy="3628221"/>
          </a:xfrm>
          <a:prstGeom prst="rect">
            <a:avLst/>
          </a:prstGeom>
        </p:spPr>
      </p:pic>
    </p:spTree>
    <p:extLst>
      <p:ext uri="{BB962C8B-B14F-4D97-AF65-F5344CB8AC3E}">
        <p14:creationId xmlns:p14="http://schemas.microsoft.com/office/powerpoint/2010/main" val="12306088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F1626223-C452-4845-AD3B-E8D1932F5729}"/>
              </a:ext>
            </a:extLst>
          </p:cNvPr>
          <p:cNvSpPr>
            <a:spLocks noGrp="1"/>
          </p:cNvSpPr>
          <p:nvPr>
            <p:ph type="title"/>
          </p:nvPr>
        </p:nvSpPr>
        <p:spPr>
          <a:xfrm>
            <a:off x="-56281" y="12908"/>
            <a:ext cx="5777948" cy="623473"/>
          </a:xfrm>
        </p:spPr>
        <p:txBody>
          <a:bodyPr>
            <a:normAutofit/>
          </a:bodyPr>
          <a:lstStyle/>
          <a:p>
            <a:r>
              <a:rPr lang="es-MX" sz="3600" dirty="0"/>
              <a:t>INDUSTRIAS:</a:t>
            </a:r>
          </a:p>
        </p:txBody>
      </p:sp>
      <p:sp>
        <p:nvSpPr>
          <p:cNvPr id="6" name="Marcador de contenido 2">
            <a:extLst>
              <a:ext uri="{FF2B5EF4-FFF2-40B4-BE49-F238E27FC236}">
                <a16:creationId xmlns:a16="http://schemas.microsoft.com/office/drawing/2014/main" id="{BC0A0358-A167-4355-8F3D-365E64503880}"/>
              </a:ext>
            </a:extLst>
          </p:cNvPr>
          <p:cNvSpPr txBox="1">
            <a:spLocks/>
          </p:cNvSpPr>
          <p:nvPr/>
        </p:nvSpPr>
        <p:spPr>
          <a:xfrm>
            <a:off x="4796530" y="139978"/>
            <a:ext cx="4155254" cy="36933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dirty="0"/>
              <a:t>Construcción.</a:t>
            </a:r>
          </a:p>
        </p:txBody>
      </p:sp>
      <p:sp>
        <p:nvSpPr>
          <p:cNvPr id="8" name="Rectángulo 7">
            <a:extLst>
              <a:ext uri="{FF2B5EF4-FFF2-40B4-BE49-F238E27FC236}">
                <a16:creationId xmlns:a16="http://schemas.microsoft.com/office/drawing/2014/main" id="{E25D7AC0-1ED6-4DA8-BFD7-A1530382DD06}"/>
              </a:ext>
            </a:extLst>
          </p:cNvPr>
          <p:cNvSpPr/>
          <p:nvPr/>
        </p:nvSpPr>
        <p:spPr>
          <a:xfrm>
            <a:off x="0" y="3736549"/>
            <a:ext cx="12192000" cy="3108543"/>
          </a:xfrm>
          <a:prstGeom prst="rect">
            <a:avLst/>
          </a:prstGeom>
        </p:spPr>
        <p:txBody>
          <a:bodyPr wrap="square">
            <a:spAutoFit/>
          </a:bodyPr>
          <a:lstStyle/>
          <a:p>
            <a:r>
              <a:rPr lang="es-MX" sz="1400" dirty="0"/>
              <a:t>Seguridad en la industria de la construcción</a:t>
            </a:r>
          </a:p>
          <a:p>
            <a:r>
              <a:rPr lang="es-MX" sz="1400" dirty="0"/>
              <a:t>Los vehículos y máquinas en la construcción trabajan con frecuencia cerca de los trabajadores y otras máquinas de la obra. Aunque la seguridad es fundamental, muchas veces la visibilidad de conductores y operarios queda limitada debido a los puntos ciegos alrededor de los vehículos y máquinas de construcción, lo que puede ser causa de colisiones. También aumenta el peligro si los trabajadores de la obra llevan protección auditiva limitando su capacidad para oír a las máquinas que se acercan. El 70% de los accidentes ocurre cuando una máquina arranca o viaja a poca velocidad debido a la mala visibilidad.</a:t>
            </a:r>
          </a:p>
          <a:p>
            <a:endParaRPr lang="es-MX" sz="1400" dirty="0"/>
          </a:p>
          <a:p>
            <a:r>
              <a:rPr lang="es-MX" sz="1400" dirty="0"/>
              <a:t>También en carreteras públicas la industria de la construcción se enfrenta a problemas relacionados con la seguridad de los vehículos. Los vehículos suelen tener amplios puntos ciegos en la parte posterior, lateral y frontal así como en el lado del copiloto.</a:t>
            </a:r>
          </a:p>
          <a:p>
            <a:endParaRPr lang="es-MX" sz="1400" dirty="0"/>
          </a:p>
          <a:p>
            <a:r>
              <a:rPr lang="es-MX" sz="1400" dirty="0"/>
              <a:t>La causa de muchos accidentes con usuarios vulnerables de carreteras, especialmente ciclistas, es el punto ciego derecho. Evitar estos accidentes es de vital importancia para la operación y reputación de las empresas.</a:t>
            </a:r>
          </a:p>
          <a:p>
            <a:endParaRPr lang="es-MX" sz="1400" dirty="0"/>
          </a:p>
          <a:p>
            <a:r>
              <a:rPr lang="es-MX" sz="1400" dirty="0"/>
              <a:t>Los vehículos y máquinas en la construcción trabajan en toda una serie de entornos y, por consiguiente, requieren un amplio espectro de dispositivos para mantener la seguridad. Pueden eliminar los puntos muertos para prevenir daños costosos al vehículo y, aún más importante, salvar vidas.</a:t>
            </a:r>
          </a:p>
        </p:txBody>
      </p:sp>
      <p:pic>
        <p:nvPicPr>
          <p:cNvPr id="6146" name="Picture 2" descr="Image result for building construction equipment">
            <a:extLst>
              <a:ext uri="{FF2B5EF4-FFF2-40B4-BE49-F238E27FC236}">
                <a16:creationId xmlns:a16="http://schemas.microsoft.com/office/drawing/2014/main" id="{50B90FB6-FF30-46C1-92B4-5BF9E3CD2A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0425" y="617705"/>
            <a:ext cx="4742718" cy="301044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imagenes HD operadores de maquinaria en construccion de edificios">
            <a:extLst>
              <a:ext uri="{FF2B5EF4-FFF2-40B4-BE49-F238E27FC236}">
                <a16:creationId xmlns:a16="http://schemas.microsoft.com/office/drawing/2014/main" id="{7D265C55-F8C1-4E63-B092-20F7F673BC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857" y="583369"/>
            <a:ext cx="4742718" cy="2845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75512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F1626223-C452-4845-AD3B-E8D1932F5729}"/>
              </a:ext>
            </a:extLst>
          </p:cNvPr>
          <p:cNvSpPr>
            <a:spLocks noGrp="1"/>
          </p:cNvSpPr>
          <p:nvPr>
            <p:ph type="title"/>
          </p:nvPr>
        </p:nvSpPr>
        <p:spPr>
          <a:xfrm>
            <a:off x="-56281" y="12908"/>
            <a:ext cx="5777948" cy="623473"/>
          </a:xfrm>
        </p:spPr>
        <p:txBody>
          <a:bodyPr>
            <a:normAutofit/>
          </a:bodyPr>
          <a:lstStyle/>
          <a:p>
            <a:r>
              <a:rPr lang="es-MX" sz="3600" dirty="0"/>
              <a:t>INDUSTRIAS:</a:t>
            </a:r>
          </a:p>
        </p:txBody>
      </p:sp>
      <p:sp>
        <p:nvSpPr>
          <p:cNvPr id="6" name="Marcador de contenido 2">
            <a:extLst>
              <a:ext uri="{FF2B5EF4-FFF2-40B4-BE49-F238E27FC236}">
                <a16:creationId xmlns:a16="http://schemas.microsoft.com/office/drawing/2014/main" id="{BC0A0358-A167-4355-8F3D-365E64503880}"/>
              </a:ext>
            </a:extLst>
          </p:cNvPr>
          <p:cNvSpPr txBox="1">
            <a:spLocks/>
          </p:cNvSpPr>
          <p:nvPr/>
        </p:nvSpPr>
        <p:spPr>
          <a:xfrm>
            <a:off x="4796530" y="139978"/>
            <a:ext cx="4155254" cy="36933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dirty="0"/>
              <a:t>Mineria y Extracción.</a:t>
            </a:r>
          </a:p>
        </p:txBody>
      </p:sp>
      <p:sp>
        <p:nvSpPr>
          <p:cNvPr id="9" name="Rectángulo 8">
            <a:extLst>
              <a:ext uri="{FF2B5EF4-FFF2-40B4-BE49-F238E27FC236}">
                <a16:creationId xmlns:a16="http://schemas.microsoft.com/office/drawing/2014/main" id="{966EBBD8-C4BB-47FB-8D01-8CECC198650A}"/>
              </a:ext>
            </a:extLst>
          </p:cNvPr>
          <p:cNvSpPr/>
          <p:nvPr/>
        </p:nvSpPr>
        <p:spPr>
          <a:xfrm>
            <a:off x="271383" y="4247598"/>
            <a:ext cx="11721834" cy="2308324"/>
          </a:xfrm>
          <a:prstGeom prst="rect">
            <a:avLst/>
          </a:prstGeom>
        </p:spPr>
        <p:txBody>
          <a:bodyPr wrap="square">
            <a:spAutoFit/>
          </a:bodyPr>
          <a:lstStyle/>
          <a:p>
            <a:r>
              <a:rPr lang="es-MX" sz="1600" dirty="0"/>
              <a:t>Seguridad en la industria de minería y extracción</a:t>
            </a:r>
          </a:p>
          <a:p>
            <a:r>
              <a:rPr lang="es-MX" sz="1600" dirty="0"/>
              <a:t>Aunque no es fácil conseguir la seguridad de los trabajadores en las instalaciones de minería y extracción, se trata de una labor necesaria. Las industrias trabajan en entornos difíciles y las plantas móviles de tamaño grande pueden suponer un peligro real para los trabajadores en estos entornos si no se cumplen los procedimientos de seguridad y la legislación.</a:t>
            </a:r>
          </a:p>
          <a:p>
            <a:endParaRPr lang="es-MX" sz="1600" dirty="0"/>
          </a:p>
          <a:p>
            <a:endParaRPr lang="es-MX" sz="1600" dirty="0"/>
          </a:p>
          <a:p>
            <a:r>
              <a:rPr lang="es-MX" sz="1600" dirty="0"/>
              <a:t>Los puntos ciegos en torno a máquinas de gran tamaño pueden limitar la visibilidad de los operarios y esto se agrava aún más en un entorno de trabajo duro, por ejemplo debido al terreno, las condiciones climáticas o poca luz. El 40% de los accidentes mortales en las canteras se deben a vehículos en movimiento y el 70% de las colisiones ocurren a baja velocidad debido a la mala visibilidad.</a:t>
            </a:r>
          </a:p>
        </p:txBody>
      </p:sp>
      <p:pic>
        <p:nvPicPr>
          <p:cNvPr id="5126" name="Picture 6" descr="caterpillar trucks quarry cat 793d mining truck wallpaper">
            <a:extLst>
              <a:ext uri="{FF2B5EF4-FFF2-40B4-BE49-F238E27FC236}">
                <a16:creationId xmlns:a16="http://schemas.microsoft.com/office/drawing/2014/main" id="{0C557E43-7432-463E-A969-57C1EE1C3A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3325" y="572845"/>
            <a:ext cx="5777949" cy="3611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435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F1626223-C452-4845-AD3B-E8D1932F5729}"/>
              </a:ext>
            </a:extLst>
          </p:cNvPr>
          <p:cNvSpPr>
            <a:spLocks noGrp="1"/>
          </p:cNvSpPr>
          <p:nvPr>
            <p:ph type="title"/>
          </p:nvPr>
        </p:nvSpPr>
        <p:spPr>
          <a:xfrm>
            <a:off x="-56281" y="12908"/>
            <a:ext cx="5777948" cy="623473"/>
          </a:xfrm>
        </p:spPr>
        <p:txBody>
          <a:bodyPr>
            <a:normAutofit/>
          </a:bodyPr>
          <a:lstStyle/>
          <a:p>
            <a:r>
              <a:rPr lang="es-MX" sz="3600"/>
              <a:t>INDUSTRIAS:</a:t>
            </a:r>
            <a:endParaRPr lang="es-MX" sz="3600" dirty="0"/>
          </a:p>
        </p:txBody>
      </p:sp>
      <p:sp>
        <p:nvSpPr>
          <p:cNvPr id="6" name="Marcador de contenido 2">
            <a:extLst>
              <a:ext uri="{FF2B5EF4-FFF2-40B4-BE49-F238E27FC236}">
                <a16:creationId xmlns:a16="http://schemas.microsoft.com/office/drawing/2014/main" id="{BC0A0358-A167-4355-8F3D-365E64503880}"/>
              </a:ext>
            </a:extLst>
          </p:cNvPr>
          <p:cNvSpPr txBox="1">
            <a:spLocks/>
          </p:cNvSpPr>
          <p:nvPr/>
        </p:nvSpPr>
        <p:spPr>
          <a:xfrm>
            <a:off x="4796530" y="139978"/>
            <a:ext cx="4155254" cy="36933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a:t>Flete y transporte.</a:t>
            </a:r>
            <a:endParaRPr lang="es-MX" dirty="0"/>
          </a:p>
        </p:txBody>
      </p:sp>
      <p:sp>
        <p:nvSpPr>
          <p:cNvPr id="3" name="Rectángulo 2">
            <a:extLst>
              <a:ext uri="{FF2B5EF4-FFF2-40B4-BE49-F238E27FC236}">
                <a16:creationId xmlns:a16="http://schemas.microsoft.com/office/drawing/2014/main" id="{7EC2EAE8-15FE-4E4D-8C26-94C006FFE9C0}"/>
              </a:ext>
            </a:extLst>
          </p:cNvPr>
          <p:cNvSpPr/>
          <p:nvPr/>
        </p:nvSpPr>
        <p:spPr>
          <a:xfrm>
            <a:off x="291548" y="4163477"/>
            <a:ext cx="11343859" cy="2554545"/>
          </a:xfrm>
          <a:prstGeom prst="rect">
            <a:avLst/>
          </a:prstGeom>
        </p:spPr>
        <p:txBody>
          <a:bodyPr wrap="square">
            <a:spAutoFit/>
          </a:bodyPr>
          <a:lstStyle/>
          <a:p>
            <a:r>
              <a:rPr lang="es-MX" sz="1600"/>
              <a:t>Seguridad en la industria de flete y transporte</a:t>
            </a:r>
          </a:p>
          <a:p>
            <a:r>
              <a:rPr lang="es-MX" sz="1600"/>
              <a:t>Aunque la industria de flete y transporte es la columna vertebral de la economía, los vehículos pesados tienen bastante mala fama. Se consideran máquinas que dominan las carreteras y causan colisiones, atascos y contaminación acústica.</a:t>
            </a:r>
          </a:p>
          <a:p>
            <a:endParaRPr lang="es-MX" sz="1600"/>
          </a:p>
          <a:p>
            <a:r>
              <a:rPr lang="es-MX" sz="1600"/>
              <a:t>Según las estadísticas, los vehículos pesados son más seguros que los automóviles porque tienen la mitad de accidentes por kilómetros conducidos. Sin embargo, debido a su tamaño y peso, cuando hay colisiones las consecuencias suelen ser mucho más graves.</a:t>
            </a:r>
          </a:p>
          <a:p>
            <a:endParaRPr lang="es-MX" sz="1600"/>
          </a:p>
          <a:p>
            <a:r>
              <a:rPr lang="es-MX" sz="1600"/>
              <a:t> En general, cuanto mayor es un vehículo menos visibilidad tiene el conductor; y lo más probable es que un vehículo pesado tenga amplios puntos ciegos en la parte posterior, lateral y frontal, así como en el lado del copiloto . La causa de muchos accidentes con usuarios vulnerables de carreteras, especialmente ciclistas, es el punto ciego derecho.</a:t>
            </a:r>
            <a:endParaRPr lang="es-MX" sz="1600" dirty="0"/>
          </a:p>
        </p:txBody>
      </p:sp>
      <p:pic>
        <p:nvPicPr>
          <p:cNvPr id="4" name="Imagen 3">
            <a:extLst>
              <a:ext uri="{FF2B5EF4-FFF2-40B4-BE49-F238E27FC236}">
                <a16:creationId xmlns:a16="http://schemas.microsoft.com/office/drawing/2014/main" id="{9555B008-9893-49BE-987B-8B80854F5C53}"/>
              </a:ext>
            </a:extLst>
          </p:cNvPr>
          <p:cNvPicPr>
            <a:picLocks noChangeAspect="1"/>
          </p:cNvPicPr>
          <p:nvPr/>
        </p:nvPicPr>
        <p:blipFill>
          <a:blip r:embed="rId2"/>
          <a:stretch>
            <a:fillRect/>
          </a:stretch>
        </p:blipFill>
        <p:spPr>
          <a:xfrm>
            <a:off x="4070035" y="483581"/>
            <a:ext cx="4800600" cy="3552825"/>
          </a:xfrm>
          <a:prstGeom prst="rect">
            <a:avLst/>
          </a:prstGeom>
        </p:spPr>
      </p:pic>
    </p:spTree>
    <p:extLst>
      <p:ext uri="{BB962C8B-B14F-4D97-AF65-F5344CB8AC3E}">
        <p14:creationId xmlns:p14="http://schemas.microsoft.com/office/powerpoint/2010/main" val="1475077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290764CD-516C-446F-8CAE-06C399088C97}"/>
              </a:ext>
            </a:extLst>
          </p:cNvPr>
          <p:cNvPicPr>
            <a:picLocks noChangeAspect="1"/>
          </p:cNvPicPr>
          <p:nvPr/>
        </p:nvPicPr>
        <p:blipFill>
          <a:blip r:embed="rId2"/>
          <a:stretch>
            <a:fillRect/>
          </a:stretch>
        </p:blipFill>
        <p:spPr>
          <a:xfrm>
            <a:off x="3046" y="47220"/>
            <a:ext cx="2692485" cy="1538563"/>
          </a:xfrm>
          <a:prstGeom prst="rect">
            <a:avLst/>
          </a:prstGeom>
        </p:spPr>
      </p:pic>
      <p:sp>
        <p:nvSpPr>
          <p:cNvPr id="3" name="Marcador de contenido 2">
            <a:extLst>
              <a:ext uri="{FF2B5EF4-FFF2-40B4-BE49-F238E27FC236}">
                <a16:creationId xmlns:a16="http://schemas.microsoft.com/office/drawing/2014/main" id="{6BDD90B0-6AF2-4C8F-B7BF-4CEC920A46F0}"/>
              </a:ext>
            </a:extLst>
          </p:cNvPr>
          <p:cNvSpPr>
            <a:spLocks noGrp="1"/>
          </p:cNvSpPr>
          <p:nvPr>
            <p:ph idx="1"/>
          </p:nvPr>
        </p:nvSpPr>
        <p:spPr>
          <a:xfrm>
            <a:off x="2586236" y="4598042"/>
            <a:ext cx="5506329" cy="1863968"/>
          </a:xfrm>
        </p:spPr>
        <p:txBody>
          <a:bodyPr/>
          <a:lstStyle/>
          <a:p>
            <a:pPr algn="ctr"/>
            <a:r>
              <a:rPr lang="es-MX" dirty="0"/>
              <a:t>BANNER CON 5 IMÁGENES QUE SE DESPLIEGUEN DE MANERA HORIZONTAL.</a:t>
            </a:r>
          </a:p>
        </p:txBody>
      </p:sp>
      <p:sp>
        <p:nvSpPr>
          <p:cNvPr id="4" name="Marcador de contenido 2">
            <a:extLst>
              <a:ext uri="{FF2B5EF4-FFF2-40B4-BE49-F238E27FC236}">
                <a16:creationId xmlns:a16="http://schemas.microsoft.com/office/drawing/2014/main" id="{157845C8-849F-47F1-B3BD-561BCAF0CE74}"/>
              </a:ext>
            </a:extLst>
          </p:cNvPr>
          <p:cNvSpPr txBox="1">
            <a:spLocks/>
          </p:cNvSpPr>
          <p:nvPr/>
        </p:nvSpPr>
        <p:spPr>
          <a:xfrm>
            <a:off x="70132" y="1640753"/>
            <a:ext cx="1925514" cy="1450975"/>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2400" b="1" dirty="0"/>
              <a:t>NUESTRA EMPRESA.</a:t>
            </a:r>
          </a:p>
          <a:p>
            <a:r>
              <a:rPr lang="es-MX" sz="2400" dirty="0"/>
              <a:t>Quienes somos.</a:t>
            </a:r>
          </a:p>
          <a:p>
            <a:r>
              <a:rPr lang="es-MX" sz="2400" dirty="0"/>
              <a:t>Misión.</a:t>
            </a:r>
          </a:p>
          <a:p>
            <a:r>
              <a:rPr lang="es-MX" sz="2400" dirty="0"/>
              <a:t>Visión.</a:t>
            </a:r>
          </a:p>
          <a:p>
            <a:r>
              <a:rPr lang="es-MX" sz="2400" dirty="0"/>
              <a:t>Valores.</a:t>
            </a:r>
          </a:p>
          <a:p>
            <a:endParaRPr lang="es-MX" sz="2400" dirty="0"/>
          </a:p>
        </p:txBody>
      </p:sp>
      <p:sp>
        <p:nvSpPr>
          <p:cNvPr id="5" name="Marcador de contenido 2">
            <a:extLst>
              <a:ext uri="{FF2B5EF4-FFF2-40B4-BE49-F238E27FC236}">
                <a16:creationId xmlns:a16="http://schemas.microsoft.com/office/drawing/2014/main" id="{A6CF7499-F1C1-4ECB-BCBA-B4C6D0C18EA5}"/>
              </a:ext>
            </a:extLst>
          </p:cNvPr>
          <p:cNvSpPr txBox="1">
            <a:spLocks/>
          </p:cNvSpPr>
          <p:nvPr/>
        </p:nvSpPr>
        <p:spPr>
          <a:xfrm>
            <a:off x="1797071" y="1640753"/>
            <a:ext cx="2267829" cy="2426995"/>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2400" b="1" dirty="0"/>
              <a:t>PRODUCTOS.</a:t>
            </a:r>
          </a:p>
          <a:p>
            <a:r>
              <a:rPr lang="es-MX" sz="2400" dirty="0"/>
              <a:t>Sistemas de cámara/monitor.</a:t>
            </a:r>
          </a:p>
          <a:p>
            <a:r>
              <a:rPr lang="es-MX" sz="2400" dirty="0"/>
              <a:t>Detección de obstáculos por radar.</a:t>
            </a:r>
          </a:p>
          <a:p>
            <a:r>
              <a:rPr lang="es-MX" sz="2400" dirty="0"/>
              <a:t>Sistema de visión en 360°</a:t>
            </a:r>
          </a:p>
          <a:p>
            <a:r>
              <a:rPr lang="es-MX" sz="2400" dirty="0"/>
              <a:t>Alarmas de reversa ruido blanco.</a:t>
            </a:r>
          </a:p>
          <a:p>
            <a:r>
              <a:rPr lang="es-MX" sz="2400" dirty="0"/>
              <a:t>Sensores ultrasónicos.</a:t>
            </a:r>
          </a:p>
          <a:p>
            <a:r>
              <a:rPr lang="es-MX" sz="2400" dirty="0"/>
              <a:t>Grabador digital móvil</a:t>
            </a:r>
          </a:p>
          <a:p>
            <a:endParaRPr lang="es-MX" sz="2400" dirty="0"/>
          </a:p>
          <a:p>
            <a:endParaRPr lang="es-MX" sz="2400" dirty="0"/>
          </a:p>
        </p:txBody>
      </p:sp>
      <p:sp>
        <p:nvSpPr>
          <p:cNvPr id="6" name="Marcador de contenido 2">
            <a:extLst>
              <a:ext uri="{FF2B5EF4-FFF2-40B4-BE49-F238E27FC236}">
                <a16:creationId xmlns:a16="http://schemas.microsoft.com/office/drawing/2014/main" id="{E69E0AEA-792A-4ACA-8E41-90FDADB0D5A0}"/>
              </a:ext>
            </a:extLst>
          </p:cNvPr>
          <p:cNvSpPr txBox="1">
            <a:spLocks/>
          </p:cNvSpPr>
          <p:nvPr/>
        </p:nvSpPr>
        <p:spPr>
          <a:xfrm>
            <a:off x="3755482" y="1640753"/>
            <a:ext cx="2267829" cy="26451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1300" b="1" dirty="0"/>
              <a:t>GUIAS DEL COMPRADOR</a:t>
            </a:r>
          </a:p>
          <a:p>
            <a:r>
              <a:rPr lang="es-MX" sz="1300" dirty="0"/>
              <a:t>Mineria.</a:t>
            </a:r>
          </a:p>
          <a:p>
            <a:r>
              <a:rPr lang="es-MX" sz="1300" dirty="0"/>
              <a:t>Maquinaria </a:t>
            </a:r>
            <a:r>
              <a:rPr lang="es-MX" sz="1300" dirty="0" err="1"/>
              <a:t>semipesada</a:t>
            </a:r>
            <a:r>
              <a:rPr lang="es-MX" sz="1300" dirty="0"/>
              <a:t>.</a:t>
            </a:r>
          </a:p>
          <a:p>
            <a:r>
              <a:rPr lang="es-MX" sz="1300" dirty="0"/>
              <a:t>Maquinaria Pesada.</a:t>
            </a:r>
          </a:p>
          <a:p>
            <a:r>
              <a:rPr lang="es-MX" sz="1300" dirty="0"/>
              <a:t>Vehículo articulado.</a:t>
            </a:r>
          </a:p>
          <a:p>
            <a:r>
              <a:rPr lang="es-MX" sz="1300" dirty="0"/>
              <a:t>Residuos sólidos.</a:t>
            </a:r>
          </a:p>
          <a:p>
            <a:r>
              <a:rPr lang="es-MX" sz="1300" dirty="0"/>
              <a:t>Transporte de pasajeros.</a:t>
            </a:r>
          </a:p>
          <a:p>
            <a:endParaRPr lang="es-MX" sz="2400" dirty="0"/>
          </a:p>
        </p:txBody>
      </p:sp>
      <p:sp>
        <p:nvSpPr>
          <p:cNvPr id="7" name="Marcador de contenido 2">
            <a:extLst>
              <a:ext uri="{FF2B5EF4-FFF2-40B4-BE49-F238E27FC236}">
                <a16:creationId xmlns:a16="http://schemas.microsoft.com/office/drawing/2014/main" id="{7AAED397-D992-45BA-A78A-1EBED552EA96}"/>
              </a:ext>
            </a:extLst>
          </p:cNvPr>
          <p:cNvSpPr txBox="1">
            <a:spLocks/>
          </p:cNvSpPr>
          <p:nvPr/>
        </p:nvSpPr>
        <p:spPr>
          <a:xfrm>
            <a:off x="7383832" y="1585783"/>
            <a:ext cx="2188698" cy="1450975"/>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2400" b="1" dirty="0"/>
              <a:t>SERVICIOS.</a:t>
            </a:r>
          </a:p>
          <a:p>
            <a:r>
              <a:rPr lang="es-MX" sz="2400" dirty="0"/>
              <a:t>Consultoría.</a:t>
            </a:r>
          </a:p>
          <a:p>
            <a:r>
              <a:rPr lang="es-MX" sz="2400" dirty="0"/>
              <a:t>Capacitación.</a:t>
            </a:r>
          </a:p>
          <a:p>
            <a:r>
              <a:rPr lang="es-MX" sz="2400" dirty="0"/>
              <a:t>Instalación.</a:t>
            </a:r>
          </a:p>
          <a:p>
            <a:r>
              <a:rPr lang="es-MX" sz="2400" dirty="0"/>
              <a:t>Garantías.</a:t>
            </a:r>
          </a:p>
        </p:txBody>
      </p:sp>
      <p:sp>
        <p:nvSpPr>
          <p:cNvPr id="8" name="Marcador de contenido 2">
            <a:extLst>
              <a:ext uri="{FF2B5EF4-FFF2-40B4-BE49-F238E27FC236}">
                <a16:creationId xmlns:a16="http://schemas.microsoft.com/office/drawing/2014/main" id="{F5474067-4790-4579-97BC-943DA8ADADD4}"/>
              </a:ext>
            </a:extLst>
          </p:cNvPr>
          <p:cNvSpPr txBox="1">
            <a:spLocks/>
          </p:cNvSpPr>
          <p:nvPr/>
        </p:nvSpPr>
        <p:spPr>
          <a:xfrm>
            <a:off x="8758052" y="1563255"/>
            <a:ext cx="2188698" cy="1450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1400" b="1" dirty="0"/>
              <a:t>CONTACTO.</a:t>
            </a:r>
          </a:p>
          <a:p>
            <a:endParaRPr lang="es-MX" sz="1400" dirty="0"/>
          </a:p>
        </p:txBody>
      </p:sp>
      <p:sp>
        <p:nvSpPr>
          <p:cNvPr id="9" name="Marcador de contenido 2">
            <a:extLst>
              <a:ext uri="{FF2B5EF4-FFF2-40B4-BE49-F238E27FC236}">
                <a16:creationId xmlns:a16="http://schemas.microsoft.com/office/drawing/2014/main" id="{0DEB22E8-A449-4FC1-B3F7-D7CDF509514A}"/>
              </a:ext>
            </a:extLst>
          </p:cNvPr>
          <p:cNvSpPr txBox="1">
            <a:spLocks/>
          </p:cNvSpPr>
          <p:nvPr/>
        </p:nvSpPr>
        <p:spPr>
          <a:xfrm>
            <a:off x="10050943" y="1540727"/>
            <a:ext cx="2188698" cy="1450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1400" b="1" dirty="0"/>
              <a:t>CATALOGO DE PRODUCTOS.</a:t>
            </a:r>
          </a:p>
          <a:p>
            <a:r>
              <a:rPr lang="es-MX" sz="1400" dirty="0"/>
              <a:t>Descargar.</a:t>
            </a:r>
          </a:p>
          <a:p>
            <a:endParaRPr lang="es-MX" sz="1400" dirty="0"/>
          </a:p>
        </p:txBody>
      </p:sp>
      <p:sp>
        <p:nvSpPr>
          <p:cNvPr id="10" name="Título 1">
            <a:extLst>
              <a:ext uri="{FF2B5EF4-FFF2-40B4-BE49-F238E27FC236}">
                <a16:creationId xmlns:a16="http://schemas.microsoft.com/office/drawing/2014/main" id="{1D4AC650-776D-434E-BE76-F734486F5BCF}"/>
              </a:ext>
            </a:extLst>
          </p:cNvPr>
          <p:cNvSpPr txBox="1">
            <a:spLocks/>
          </p:cNvSpPr>
          <p:nvPr/>
        </p:nvSpPr>
        <p:spPr>
          <a:xfrm>
            <a:off x="1797071" y="418228"/>
            <a:ext cx="5917065" cy="8587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1800" b="1" dirty="0"/>
              <a:t>“Soluciones para caminos seguros”.  </a:t>
            </a:r>
          </a:p>
        </p:txBody>
      </p:sp>
      <p:sp>
        <p:nvSpPr>
          <p:cNvPr id="11" name="Marcador de contenido 2">
            <a:extLst>
              <a:ext uri="{FF2B5EF4-FFF2-40B4-BE49-F238E27FC236}">
                <a16:creationId xmlns:a16="http://schemas.microsoft.com/office/drawing/2014/main" id="{492B7106-F2E6-4182-B96E-5E4F77BB552B}"/>
              </a:ext>
            </a:extLst>
          </p:cNvPr>
          <p:cNvSpPr txBox="1">
            <a:spLocks/>
          </p:cNvSpPr>
          <p:nvPr/>
        </p:nvSpPr>
        <p:spPr>
          <a:xfrm>
            <a:off x="5824736" y="1640753"/>
            <a:ext cx="2267829" cy="2645146"/>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2400" b="1" dirty="0"/>
              <a:t>INDUSTRIAS.</a:t>
            </a:r>
          </a:p>
          <a:p>
            <a:r>
              <a:rPr lang="es-MX" sz="2400" dirty="0"/>
              <a:t>Agricultura.</a:t>
            </a:r>
          </a:p>
          <a:p>
            <a:r>
              <a:rPr lang="es-MX" sz="2400" dirty="0"/>
              <a:t>Construcción.</a:t>
            </a:r>
          </a:p>
          <a:p>
            <a:r>
              <a:rPr lang="es-MX" sz="2400" dirty="0"/>
              <a:t>Minería.</a:t>
            </a:r>
          </a:p>
          <a:p>
            <a:r>
              <a:rPr lang="es-MX" sz="2400" dirty="0"/>
              <a:t>Flete y transporte.</a:t>
            </a:r>
          </a:p>
          <a:p>
            <a:r>
              <a:rPr lang="es-MX" sz="2400" dirty="0"/>
              <a:t>Distribución.</a:t>
            </a:r>
          </a:p>
          <a:p>
            <a:r>
              <a:rPr lang="es-MX" sz="2400" dirty="0"/>
              <a:t>Gestión de residuos.</a:t>
            </a:r>
          </a:p>
          <a:p>
            <a:r>
              <a:rPr lang="es-MX" sz="2400" dirty="0"/>
              <a:t>Aeropuertos y puertos marítimos.</a:t>
            </a:r>
          </a:p>
          <a:p>
            <a:r>
              <a:rPr lang="es-MX" sz="2400" dirty="0"/>
              <a:t>Aplicaciones especializadas.</a:t>
            </a:r>
          </a:p>
          <a:p>
            <a:endParaRPr lang="es-MX" sz="2400" dirty="0"/>
          </a:p>
        </p:txBody>
      </p:sp>
    </p:spTree>
    <p:extLst>
      <p:ext uri="{BB962C8B-B14F-4D97-AF65-F5344CB8AC3E}">
        <p14:creationId xmlns:p14="http://schemas.microsoft.com/office/powerpoint/2010/main" val="3172622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F1626223-C452-4845-AD3B-E8D1932F5729}"/>
              </a:ext>
            </a:extLst>
          </p:cNvPr>
          <p:cNvSpPr>
            <a:spLocks noGrp="1"/>
          </p:cNvSpPr>
          <p:nvPr>
            <p:ph type="title"/>
          </p:nvPr>
        </p:nvSpPr>
        <p:spPr>
          <a:xfrm>
            <a:off x="-56281" y="12908"/>
            <a:ext cx="5777948" cy="623473"/>
          </a:xfrm>
        </p:spPr>
        <p:txBody>
          <a:bodyPr>
            <a:normAutofit/>
          </a:bodyPr>
          <a:lstStyle/>
          <a:p>
            <a:r>
              <a:rPr lang="es-MX" sz="3600" dirty="0"/>
              <a:t>INDUSTRIAS:</a:t>
            </a:r>
          </a:p>
        </p:txBody>
      </p:sp>
      <p:sp>
        <p:nvSpPr>
          <p:cNvPr id="6" name="Marcador de contenido 2">
            <a:extLst>
              <a:ext uri="{FF2B5EF4-FFF2-40B4-BE49-F238E27FC236}">
                <a16:creationId xmlns:a16="http://schemas.microsoft.com/office/drawing/2014/main" id="{BC0A0358-A167-4355-8F3D-365E64503880}"/>
              </a:ext>
            </a:extLst>
          </p:cNvPr>
          <p:cNvSpPr txBox="1">
            <a:spLocks/>
          </p:cNvSpPr>
          <p:nvPr/>
        </p:nvSpPr>
        <p:spPr>
          <a:xfrm>
            <a:off x="4796530" y="139978"/>
            <a:ext cx="4155254" cy="36933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dirty="0"/>
              <a:t>Distribución.</a:t>
            </a:r>
          </a:p>
        </p:txBody>
      </p:sp>
      <p:sp>
        <p:nvSpPr>
          <p:cNvPr id="4" name="Rectángulo 3">
            <a:extLst>
              <a:ext uri="{FF2B5EF4-FFF2-40B4-BE49-F238E27FC236}">
                <a16:creationId xmlns:a16="http://schemas.microsoft.com/office/drawing/2014/main" id="{943E910A-BFA0-4581-B1D3-1F14210D79B8}"/>
              </a:ext>
            </a:extLst>
          </p:cNvPr>
          <p:cNvSpPr/>
          <p:nvPr/>
        </p:nvSpPr>
        <p:spPr>
          <a:xfrm>
            <a:off x="284922" y="4236338"/>
            <a:ext cx="11622156" cy="2308324"/>
          </a:xfrm>
          <a:prstGeom prst="rect">
            <a:avLst/>
          </a:prstGeom>
        </p:spPr>
        <p:txBody>
          <a:bodyPr wrap="square">
            <a:spAutoFit/>
          </a:bodyPr>
          <a:lstStyle/>
          <a:p>
            <a:r>
              <a:rPr lang="es-MX" dirty="0"/>
              <a:t>Seguridad en la industria de distribución</a:t>
            </a:r>
          </a:p>
          <a:p>
            <a:r>
              <a:rPr lang="es-MX" dirty="0"/>
              <a:t>Con una floreciente industria de distribución y una mayor demanda de entregas a domicilio y servicios de mensajería, es fundamental que los vehículos de entrega funcionen eficazmente pero con seguridad. En las transitadas carreteras urbanas las flotas de distribución tropiezan con numerosos peligros que acaban provocando colisiones y daños a los vehículos.</a:t>
            </a:r>
          </a:p>
          <a:p>
            <a:endParaRPr lang="es-MX" dirty="0"/>
          </a:p>
          <a:p>
            <a:r>
              <a:rPr lang="es-MX" dirty="0"/>
              <a:t> La visibilidad del conductor es de vital importancia al maniobrar en espacios estrechos, evitar vehículos aparcados y parar y arrancar entre peatones y otros usuarios vulnerables de carreteras. Si a esto añadimos la presión de entregar la mercancía a tiempo, las ayudas de visibilidad y los sistemas de aviso revisten cada vez mayor importancia.</a:t>
            </a:r>
          </a:p>
        </p:txBody>
      </p:sp>
      <p:pic>
        <p:nvPicPr>
          <p:cNvPr id="3" name="Imagen 2">
            <a:extLst>
              <a:ext uri="{FF2B5EF4-FFF2-40B4-BE49-F238E27FC236}">
                <a16:creationId xmlns:a16="http://schemas.microsoft.com/office/drawing/2014/main" id="{202B3359-0D86-4D30-8F27-0A63F5F44411}"/>
              </a:ext>
            </a:extLst>
          </p:cNvPr>
          <p:cNvPicPr>
            <a:picLocks noChangeAspect="1"/>
          </p:cNvPicPr>
          <p:nvPr/>
        </p:nvPicPr>
        <p:blipFill>
          <a:blip r:embed="rId2"/>
          <a:stretch>
            <a:fillRect/>
          </a:stretch>
        </p:blipFill>
        <p:spPr>
          <a:xfrm>
            <a:off x="6470335" y="944074"/>
            <a:ext cx="4191000" cy="2857500"/>
          </a:xfrm>
          <a:prstGeom prst="rect">
            <a:avLst/>
          </a:prstGeom>
        </p:spPr>
      </p:pic>
      <p:pic>
        <p:nvPicPr>
          <p:cNvPr id="8" name="Imagen 7">
            <a:extLst>
              <a:ext uri="{FF2B5EF4-FFF2-40B4-BE49-F238E27FC236}">
                <a16:creationId xmlns:a16="http://schemas.microsoft.com/office/drawing/2014/main" id="{6505B9EC-06F3-4F62-83D9-BC58A663E695}"/>
              </a:ext>
            </a:extLst>
          </p:cNvPr>
          <p:cNvPicPr>
            <a:picLocks noChangeAspect="1"/>
          </p:cNvPicPr>
          <p:nvPr/>
        </p:nvPicPr>
        <p:blipFill>
          <a:blip r:embed="rId3"/>
          <a:stretch>
            <a:fillRect/>
          </a:stretch>
        </p:blipFill>
        <p:spPr>
          <a:xfrm>
            <a:off x="1407007" y="763451"/>
            <a:ext cx="4448175" cy="2943225"/>
          </a:xfrm>
          <a:prstGeom prst="rect">
            <a:avLst/>
          </a:prstGeom>
        </p:spPr>
      </p:pic>
    </p:spTree>
    <p:extLst>
      <p:ext uri="{BB962C8B-B14F-4D97-AF65-F5344CB8AC3E}">
        <p14:creationId xmlns:p14="http://schemas.microsoft.com/office/powerpoint/2010/main" val="25737217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F1626223-C452-4845-AD3B-E8D1932F5729}"/>
              </a:ext>
            </a:extLst>
          </p:cNvPr>
          <p:cNvSpPr>
            <a:spLocks noGrp="1"/>
          </p:cNvSpPr>
          <p:nvPr>
            <p:ph type="title"/>
          </p:nvPr>
        </p:nvSpPr>
        <p:spPr>
          <a:xfrm>
            <a:off x="-56281" y="12908"/>
            <a:ext cx="5777948" cy="623473"/>
          </a:xfrm>
        </p:spPr>
        <p:txBody>
          <a:bodyPr>
            <a:normAutofit/>
          </a:bodyPr>
          <a:lstStyle/>
          <a:p>
            <a:r>
              <a:rPr lang="es-MX" sz="3600" dirty="0"/>
              <a:t>INDUSTRIAS:</a:t>
            </a:r>
          </a:p>
        </p:txBody>
      </p:sp>
      <p:sp>
        <p:nvSpPr>
          <p:cNvPr id="6" name="Marcador de contenido 2">
            <a:extLst>
              <a:ext uri="{FF2B5EF4-FFF2-40B4-BE49-F238E27FC236}">
                <a16:creationId xmlns:a16="http://schemas.microsoft.com/office/drawing/2014/main" id="{BC0A0358-A167-4355-8F3D-365E64503880}"/>
              </a:ext>
            </a:extLst>
          </p:cNvPr>
          <p:cNvSpPr txBox="1">
            <a:spLocks/>
          </p:cNvSpPr>
          <p:nvPr/>
        </p:nvSpPr>
        <p:spPr>
          <a:xfrm>
            <a:off x="4796530" y="139978"/>
            <a:ext cx="4155254" cy="36933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dirty="0"/>
              <a:t>Gestión de residuos.</a:t>
            </a:r>
          </a:p>
        </p:txBody>
      </p:sp>
      <p:sp>
        <p:nvSpPr>
          <p:cNvPr id="2" name="Rectángulo 1">
            <a:extLst>
              <a:ext uri="{FF2B5EF4-FFF2-40B4-BE49-F238E27FC236}">
                <a16:creationId xmlns:a16="http://schemas.microsoft.com/office/drawing/2014/main" id="{C85AD8DB-9A42-49C1-8A9B-1BBD50983B3D}"/>
              </a:ext>
            </a:extLst>
          </p:cNvPr>
          <p:cNvSpPr/>
          <p:nvPr/>
        </p:nvSpPr>
        <p:spPr>
          <a:xfrm>
            <a:off x="1563756" y="3888219"/>
            <a:ext cx="8789504" cy="2585323"/>
          </a:xfrm>
          <a:prstGeom prst="rect">
            <a:avLst/>
          </a:prstGeom>
        </p:spPr>
        <p:txBody>
          <a:bodyPr wrap="square">
            <a:spAutoFit/>
          </a:bodyPr>
          <a:lstStyle/>
          <a:p>
            <a:r>
              <a:rPr lang="es-MX" dirty="0"/>
              <a:t>Seguridad en la industria de gestión de residuos</a:t>
            </a:r>
          </a:p>
          <a:p>
            <a:r>
              <a:rPr lang="es-MX" dirty="0"/>
              <a:t>La industria de residuos y reciclado es uno los sectores laborales más peligrosos. La tasa de lesiones y fallecimientos es de promedio cuatro veces más alta que en cualquier otro sector, y un 60% de los accidentes en zonas de trabajo se debe a la conducción.</a:t>
            </a:r>
          </a:p>
          <a:p>
            <a:endParaRPr lang="es-MX" dirty="0"/>
          </a:p>
          <a:p>
            <a:r>
              <a:rPr lang="es-MX" dirty="0"/>
              <a:t>El tamaño y sus considerables puntos ciegos hacen que los vehículos de recogida de basura sean potencialmente máquinas muy peligrosas. Si además estos vehículos tienen que pasar por calles residenciales estrechas con espacio limitado para hacer maniobras, no nos ha de extrañar que la estadística de accidentes en este sector sea tan alta.</a:t>
            </a:r>
          </a:p>
        </p:txBody>
      </p:sp>
      <p:pic>
        <p:nvPicPr>
          <p:cNvPr id="3" name="Imagen 2">
            <a:extLst>
              <a:ext uri="{FF2B5EF4-FFF2-40B4-BE49-F238E27FC236}">
                <a16:creationId xmlns:a16="http://schemas.microsoft.com/office/drawing/2014/main" id="{7BA5E62B-F7F7-43A1-9834-A156C086DDA3}"/>
              </a:ext>
            </a:extLst>
          </p:cNvPr>
          <p:cNvPicPr>
            <a:picLocks noChangeAspect="1"/>
          </p:cNvPicPr>
          <p:nvPr/>
        </p:nvPicPr>
        <p:blipFill>
          <a:blip r:embed="rId2"/>
          <a:stretch>
            <a:fillRect/>
          </a:stretch>
        </p:blipFill>
        <p:spPr>
          <a:xfrm>
            <a:off x="3355014" y="616645"/>
            <a:ext cx="4733305" cy="3144503"/>
          </a:xfrm>
          <a:prstGeom prst="rect">
            <a:avLst/>
          </a:prstGeom>
        </p:spPr>
      </p:pic>
    </p:spTree>
    <p:extLst>
      <p:ext uri="{BB962C8B-B14F-4D97-AF65-F5344CB8AC3E}">
        <p14:creationId xmlns:p14="http://schemas.microsoft.com/office/powerpoint/2010/main" val="1115217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F1626223-C452-4845-AD3B-E8D1932F5729}"/>
              </a:ext>
            </a:extLst>
          </p:cNvPr>
          <p:cNvSpPr>
            <a:spLocks noGrp="1"/>
          </p:cNvSpPr>
          <p:nvPr>
            <p:ph type="title"/>
          </p:nvPr>
        </p:nvSpPr>
        <p:spPr>
          <a:xfrm>
            <a:off x="-56281" y="12908"/>
            <a:ext cx="5777948" cy="623473"/>
          </a:xfrm>
        </p:spPr>
        <p:txBody>
          <a:bodyPr>
            <a:normAutofit/>
          </a:bodyPr>
          <a:lstStyle/>
          <a:p>
            <a:r>
              <a:rPr lang="es-MX" sz="3600" dirty="0"/>
              <a:t>INDUSTRIAS:</a:t>
            </a:r>
          </a:p>
        </p:txBody>
      </p:sp>
      <p:sp>
        <p:nvSpPr>
          <p:cNvPr id="6" name="Marcador de contenido 2">
            <a:extLst>
              <a:ext uri="{FF2B5EF4-FFF2-40B4-BE49-F238E27FC236}">
                <a16:creationId xmlns:a16="http://schemas.microsoft.com/office/drawing/2014/main" id="{BC0A0358-A167-4355-8F3D-365E64503880}"/>
              </a:ext>
            </a:extLst>
          </p:cNvPr>
          <p:cNvSpPr txBox="1">
            <a:spLocks/>
          </p:cNvSpPr>
          <p:nvPr/>
        </p:nvSpPr>
        <p:spPr>
          <a:xfrm>
            <a:off x="4796530" y="139978"/>
            <a:ext cx="4155254" cy="369332"/>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dirty="0"/>
              <a:t>Aeropuertos y puertos marítimos.</a:t>
            </a:r>
          </a:p>
        </p:txBody>
      </p:sp>
      <p:sp>
        <p:nvSpPr>
          <p:cNvPr id="3" name="Rectángulo 2">
            <a:extLst>
              <a:ext uri="{FF2B5EF4-FFF2-40B4-BE49-F238E27FC236}">
                <a16:creationId xmlns:a16="http://schemas.microsoft.com/office/drawing/2014/main" id="{9724C2FF-5A84-4844-82E7-FB9BF095CF4E}"/>
              </a:ext>
            </a:extLst>
          </p:cNvPr>
          <p:cNvSpPr/>
          <p:nvPr/>
        </p:nvSpPr>
        <p:spPr>
          <a:xfrm>
            <a:off x="6380859" y="595950"/>
            <a:ext cx="5721665" cy="2308324"/>
          </a:xfrm>
          <a:prstGeom prst="rect">
            <a:avLst/>
          </a:prstGeom>
        </p:spPr>
        <p:txBody>
          <a:bodyPr wrap="square">
            <a:spAutoFit/>
          </a:bodyPr>
          <a:lstStyle/>
          <a:p>
            <a:r>
              <a:rPr lang="es-MX" sz="1200" dirty="0"/>
              <a:t>Seguridad para las Puertos marítimos</a:t>
            </a:r>
          </a:p>
          <a:p>
            <a:r>
              <a:rPr lang="es-MX" sz="1200" dirty="0"/>
              <a:t>Mantener el funcionamiento eficaz y seguro de las operaciones portuarias en una tarea difícil. Dado el movimiento constante de cargas, vehículos y maquinaria, no resulta sorprendente que el número de accidentes relacionados con vehículos en los puertos sea más alto que en cualquier otra industria. La gran mayoría de los accidentes </a:t>
            </a:r>
            <a:r>
              <a:rPr lang="es-MX" sz="1200" dirty="0" err="1"/>
              <a:t>notificables</a:t>
            </a:r>
            <a:r>
              <a:rPr lang="es-MX" sz="1200" dirty="0"/>
              <a:t> ocurren en las zonas tradicionales de operación portuaria o manipulación de la carga y un 35 % de estos accidentes implica vehículos de algún modo.</a:t>
            </a:r>
          </a:p>
          <a:p>
            <a:endParaRPr lang="es-MX" sz="1200" dirty="0"/>
          </a:p>
          <a:p>
            <a:r>
              <a:rPr lang="es-MX" sz="1200" dirty="0"/>
              <a:t>La gama de sistemas de seguridad de </a:t>
            </a:r>
            <a:r>
              <a:rPr lang="es-MX" sz="1200" dirty="0" err="1"/>
              <a:t>Brigade</a:t>
            </a:r>
            <a:r>
              <a:rPr lang="es-MX" sz="1200" dirty="0"/>
              <a:t> satisface una serie de requisitos tanto legislativos como de salud y seguridad. Estos sistemas ayudan tanto a usuarios vulnerables de carreteras como a conductores, pueden eliminar los puntos ciegos, previenen daños costosos al vehículo y, aún más importante, salvan vidas.</a:t>
            </a:r>
          </a:p>
        </p:txBody>
      </p:sp>
      <p:sp>
        <p:nvSpPr>
          <p:cNvPr id="4" name="Rectángulo 3">
            <a:extLst>
              <a:ext uri="{FF2B5EF4-FFF2-40B4-BE49-F238E27FC236}">
                <a16:creationId xmlns:a16="http://schemas.microsoft.com/office/drawing/2014/main" id="{4B7C81F5-F0CF-4E4E-9BDC-08E6709E9EFF}"/>
              </a:ext>
            </a:extLst>
          </p:cNvPr>
          <p:cNvSpPr/>
          <p:nvPr/>
        </p:nvSpPr>
        <p:spPr>
          <a:xfrm>
            <a:off x="268397" y="3429000"/>
            <a:ext cx="5128591" cy="2492990"/>
          </a:xfrm>
          <a:prstGeom prst="rect">
            <a:avLst/>
          </a:prstGeom>
        </p:spPr>
        <p:txBody>
          <a:bodyPr wrap="square">
            <a:spAutoFit/>
          </a:bodyPr>
          <a:lstStyle/>
          <a:p>
            <a:r>
              <a:rPr lang="es-MX" sz="1200" dirty="0"/>
              <a:t>Seguridad para las Aeropuertos</a:t>
            </a:r>
          </a:p>
          <a:p>
            <a:r>
              <a:rPr lang="es-MX" sz="1200" dirty="0"/>
              <a:t>Los aeropuertos son lugares de mucha actividad donde operan una amplia variedad de vehículos que están en continuo movimiento. Las distintas compañías dentro de un aeropuerto emplean miles de personas y otros miles se trasladan a diario a través de los mismos. Garantizar la seguridad de todas las personas mientras se trabaja con un cronograma muy ajustado es una tarea compleja, pero de fundamental importancia.</a:t>
            </a:r>
          </a:p>
          <a:p>
            <a:endParaRPr lang="es-MX" sz="1200" dirty="0"/>
          </a:p>
          <a:p>
            <a:r>
              <a:rPr lang="es-MX" sz="1200" dirty="0"/>
              <a:t>La gama de sistemas de seguridad de </a:t>
            </a:r>
            <a:r>
              <a:rPr lang="es-MX" sz="1200" dirty="0" err="1"/>
              <a:t>Brigade</a:t>
            </a:r>
            <a:r>
              <a:rPr lang="es-MX" sz="1200" dirty="0"/>
              <a:t> satisface una serie de requisitos tanto legislativos como de salud y seguridad. Estos sistemas ayudan tanto a usuarios vulnerables de carreteras como a conductores, pueden eliminar los puntos ciegos, previenen daños costosos al vehículo y, aún más importante, salvan vidas.</a:t>
            </a:r>
          </a:p>
        </p:txBody>
      </p:sp>
      <p:pic>
        <p:nvPicPr>
          <p:cNvPr id="2" name="Imagen 1">
            <a:extLst>
              <a:ext uri="{FF2B5EF4-FFF2-40B4-BE49-F238E27FC236}">
                <a16:creationId xmlns:a16="http://schemas.microsoft.com/office/drawing/2014/main" id="{4B47ACDE-964A-46B9-A505-1C991E27EEB5}"/>
              </a:ext>
            </a:extLst>
          </p:cNvPr>
          <p:cNvPicPr>
            <a:picLocks noChangeAspect="1"/>
          </p:cNvPicPr>
          <p:nvPr/>
        </p:nvPicPr>
        <p:blipFill>
          <a:blip r:embed="rId2"/>
          <a:stretch>
            <a:fillRect/>
          </a:stretch>
        </p:blipFill>
        <p:spPr>
          <a:xfrm>
            <a:off x="6230519" y="3275616"/>
            <a:ext cx="5789501" cy="3442406"/>
          </a:xfrm>
          <a:prstGeom prst="rect">
            <a:avLst/>
          </a:prstGeom>
        </p:spPr>
      </p:pic>
      <p:pic>
        <p:nvPicPr>
          <p:cNvPr id="7" name="Imagen 6">
            <a:extLst>
              <a:ext uri="{FF2B5EF4-FFF2-40B4-BE49-F238E27FC236}">
                <a16:creationId xmlns:a16="http://schemas.microsoft.com/office/drawing/2014/main" id="{9C8B0FE0-C79B-4629-8CAD-157F35CD7F6C}"/>
              </a:ext>
            </a:extLst>
          </p:cNvPr>
          <p:cNvPicPr>
            <a:picLocks noChangeAspect="1"/>
          </p:cNvPicPr>
          <p:nvPr/>
        </p:nvPicPr>
        <p:blipFill>
          <a:blip r:embed="rId3"/>
          <a:stretch>
            <a:fillRect/>
          </a:stretch>
        </p:blipFill>
        <p:spPr>
          <a:xfrm>
            <a:off x="653330" y="551813"/>
            <a:ext cx="4358723" cy="2877187"/>
          </a:xfrm>
          <a:prstGeom prst="rect">
            <a:avLst/>
          </a:prstGeom>
        </p:spPr>
      </p:pic>
    </p:spTree>
    <p:extLst>
      <p:ext uri="{BB962C8B-B14F-4D97-AF65-F5344CB8AC3E}">
        <p14:creationId xmlns:p14="http://schemas.microsoft.com/office/powerpoint/2010/main" val="1015989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F1626223-C452-4845-AD3B-E8D1932F5729}"/>
              </a:ext>
            </a:extLst>
          </p:cNvPr>
          <p:cNvSpPr>
            <a:spLocks noGrp="1"/>
          </p:cNvSpPr>
          <p:nvPr>
            <p:ph type="title"/>
          </p:nvPr>
        </p:nvSpPr>
        <p:spPr>
          <a:xfrm>
            <a:off x="-56281" y="12908"/>
            <a:ext cx="5777948" cy="623473"/>
          </a:xfrm>
        </p:spPr>
        <p:txBody>
          <a:bodyPr>
            <a:normAutofit/>
          </a:bodyPr>
          <a:lstStyle/>
          <a:p>
            <a:r>
              <a:rPr lang="es-MX" sz="3600" dirty="0"/>
              <a:t>INDUSTRIAS:</a:t>
            </a:r>
          </a:p>
        </p:txBody>
      </p:sp>
      <p:sp>
        <p:nvSpPr>
          <p:cNvPr id="6" name="Marcador de contenido 2">
            <a:extLst>
              <a:ext uri="{FF2B5EF4-FFF2-40B4-BE49-F238E27FC236}">
                <a16:creationId xmlns:a16="http://schemas.microsoft.com/office/drawing/2014/main" id="{BC0A0358-A167-4355-8F3D-365E64503880}"/>
              </a:ext>
            </a:extLst>
          </p:cNvPr>
          <p:cNvSpPr txBox="1">
            <a:spLocks/>
          </p:cNvSpPr>
          <p:nvPr/>
        </p:nvSpPr>
        <p:spPr>
          <a:xfrm>
            <a:off x="4796530" y="139978"/>
            <a:ext cx="4155254" cy="36933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dirty="0"/>
              <a:t>Aplicaciones especializadas.</a:t>
            </a:r>
          </a:p>
        </p:txBody>
      </p:sp>
      <p:sp>
        <p:nvSpPr>
          <p:cNvPr id="4" name="Rectángulo 3">
            <a:extLst>
              <a:ext uri="{FF2B5EF4-FFF2-40B4-BE49-F238E27FC236}">
                <a16:creationId xmlns:a16="http://schemas.microsoft.com/office/drawing/2014/main" id="{E63F43A3-46D8-496F-A27D-D3396E948104}"/>
              </a:ext>
            </a:extLst>
          </p:cNvPr>
          <p:cNvSpPr/>
          <p:nvPr/>
        </p:nvSpPr>
        <p:spPr>
          <a:xfrm>
            <a:off x="238539" y="4432413"/>
            <a:ext cx="11953461" cy="2246769"/>
          </a:xfrm>
          <a:prstGeom prst="rect">
            <a:avLst/>
          </a:prstGeom>
        </p:spPr>
        <p:txBody>
          <a:bodyPr wrap="square">
            <a:spAutoFit/>
          </a:bodyPr>
          <a:lstStyle/>
          <a:p>
            <a:r>
              <a:rPr lang="es-MX" sz="1400" dirty="0"/>
              <a:t>Seguridad para las aplicaciones especializadas</a:t>
            </a:r>
          </a:p>
          <a:p>
            <a:r>
              <a:rPr lang="es-MX" sz="1400" dirty="0"/>
              <a:t>Los vehículos y máquinas especializados, tales como las que se utilizan en la agricultura, construcción de carreteras, canteras, servicios de rescate, puertos y servicios públicos, requieren soluciones de seguridad a medida que puedan adaptarse según su finalidad concreta y entorno operativo.</a:t>
            </a:r>
          </a:p>
          <a:p>
            <a:endParaRPr lang="es-MX" sz="1400" dirty="0"/>
          </a:p>
          <a:p>
            <a:r>
              <a:rPr lang="es-MX" sz="1400" dirty="0"/>
              <a:t>Habida cuenta del amplio espectro de sus funciones, estos vehículos deben funcionar con seguridad y eficacia.</a:t>
            </a:r>
          </a:p>
          <a:p>
            <a:endParaRPr lang="es-MX" sz="1400" dirty="0"/>
          </a:p>
          <a:p>
            <a:r>
              <a:rPr lang="es-MX" sz="1400" dirty="0" err="1"/>
              <a:t>Brigade</a:t>
            </a:r>
            <a:r>
              <a:rPr lang="es-MX" sz="1400" dirty="0"/>
              <a:t> proporciona soluciones especializadas desde hace más de 40 años, y puede aconsejar qué productos de seguridad son los más adecuados para todo tipo de vehículos, máquinas o plantas móviles, independientemente de su tamaño o función. Por ejemplo, además de los dispositivos para ayudar a la visibilidad del conductor, se pueden instalar cámaras en un camión barredor para poder controlar los cepillos, o en una cosechadora para hacer un seguimiento de la recolección de la cosecha en la parte frontal del alimentador.</a:t>
            </a:r>
          </a:p>
        </p:txBody>
      </p:sp>
      <p:pic>
        <p:nvPicPr>
          <p:cNvPr id="7" name="Imagen 6">
            <a:extLst>
              <a:ext uri="{FF2B5EF4-FFF2-40B4-BE49-F238E27FC236}">
                <a16:creationId xmlns:a16="http://schemas.microsoft.com/office/drawing/2014/main" id="{B5D6D1C7-E24F-45D6-91DC-BB38B1776A16}"/>
              </a:ext>
            </a:extLst>
          </p:cNvPr>
          <p:cNvPicPr>
            <a:picLocks noChangeAspect="1"/>
          </p:cNvPicPr>
          <p:nvPr/>
        </p:nvPicPr>
        <p:blipFill>
          <a:blip r:embed="rId2"/>
          <a:stretch>
            <a:fillRect/>
          </a:stretch>
        </p:blipFill>
        <p:spPr>
          <a:xfrm>
            <a:off x="5569166" y="763451"/>
            <a:ext cx="5972477" cy="3743463"/>
          </a:xfrm>
          <a:prstGeom prst="rect">
            <a:avLst/>
          </a:prstGeom>
        </p:spPr>
      </p:pic>
      <p:pic>
        <p:nvPicPr>
          <p:cNvPr id="9" name="Imagen 8">
            <a:extLst>
              <a:ext uri="{FF2B5EF4-FFF2-40B4-BE49-F238E27FC236}">
                <a16:creationId xmlns:a16="http://schemas.microsoft.com/office/drawing/2014/main" id="{BE92E268-0B5A-4F3C-AC96-569B2A16CA6E}"/>
              </a:ext>
            </a:extLst>
          </p:cNvPr>
          <p:cNvPicPr>
            <a:picLocks noChangeAspect="1"/>
          </p:cNvPicPr>
          <p:nvPr/>
        </p:nvPicPr>
        <p:blipFill>
          <a:blip r:embed="rId3"/>
          <a:stretch>
            <a:fillRect/>
          </a:stretch>
        </p:blipFill>
        <p:spPr>
          <a:xfrm>
            <a:off x="346626" y="858682"/>
            <a:ext cx="4776359" cy="3133810"/>
          </a:xfrm>
          <a:prstGeom prst="rect">
            <a:avLst/>
          </a:prstGeom>
        </p:spPr>
      </p:pic>
    </p:spTree>
    <p:extLst>
      <p:ext uri="{BB962C8B-B14F-4D97-AF65-F5344CB8AC3E}">
        <p14:creationId xmlns:p14="http://schemas.microsoft.com/office/powerpoint/2010/main" val="202475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B67E69B8-4609-4631-9B39-456344186E1D}"/>
              </a:ext>
            </a:extLst>
          </p:cNvPr>
          <p:cNvPicPr>
            <a:picLocks noChangeAspect="1"/>
          </p:cNvPicPr>
          <p:nvPr/>
        </p:nvPicPr>
        <p:blipFill>
          <a:blip r:embed="rId2"/>
          <a:stretch>
            <a:fillRect/>
          </a:stretch>
        </p:blipFill>
        <p:spPr>
          <a:xfrm>
            <a:off x="3218275" y="221899"/>
            <a:ext cx="3717133" cy="2124076"/>
          </a:xfrm>
          <a:prstGeom prst="rect">
            <a:avLst/>
          </a:prstGeom>
        </p:spPr>
      </p:pic>
      <p:sp>
        <p:nvSpPr>
          <p:cNvPr id="5" name="Título 1">
            <a:extLst>
              <a:ext uri="{FF2B5EF4-FFF2-40B4-BE49-F238E27FC236}">
                <a16:creationId xmlns:a16="http://schemas.microsoft.com/office/drawing/2014/main" id="{F1626223-C452-4845-AD3B-E8D1932F5729}"/>
              </a:ext>
            </a:extLst>
          </p:cNvPr>
          <p:cNvSpPr>
            <a:spLocks noGrp="1"/>
          </p:cNvSpPr>
          <p:nvPr>
            <p:ph type="title"/>
          </p:nvPr>
        </p:nvSpPr>
        <p:spPr>
          <a:xfrm>
            <a:off x="-56281" y="12908"/>
            <a:ext cx="5777948" cy="623473"/>
          </a:xfrm>
        </p:spPr>
        <p:txBody>
          <a:bodyPr>
            <a:normAutofit/>
          </a:bodyPr>
          <a:lstStyle/>
          <a:p>
            <a:r>
              <a:rPr lang="es-MX" sz="3600" dirty="0"/>
              <a:t>CONTACTO:</a:t>
            </a:r>
          </a:p>
        </p:txBody>
      </p:sp>
      <p:pic>
        <p:nvPicPr>
          <p:cNvPr id="2" name="Imagen 1">
            <a:extLst>
              <a:ext uri="{FF2B5EF4-FFF2-40B4-BE49-F238E27FC236}">
                <a16:creationId xmlns:a16="http://schemas.microsoft.com/office/drawing/2014/main" id="{EC2E133E-3D80-4DE5-B3DB-6778F0DA30EA}"/>
              </a:ext>
            </a:extLst>
          </p:cNvPr>
          <p:cNvPicPr>
            <a:picLocks noChangeAspect="1"/>
          </p:cNvPicPr>
          <p:nvPr/>
        </p:nvPicPr>
        <p:blipFill>
          <a:blip r:embed="rId3"/>
          <a:stretch>
            <a:fillRect/>
          </a:stretch>
        </p:blipFill>
        <p:spPr>
          <a:xfrm>
            <a:off x="5984355" y="2305479"/>
            <a:ext cx="4543425" cy="4200525"/>
          </a:xfrm>
          <a:prstGeom prst="rect">
            <a:avLst/>
          </a:prstGeom>
        </p:spPr>
      </p:pic>
      <p:pic>
        <p:nvPicPr>
          <p:cNvPr id="3" name="Imagen 2">
            <a:extLst>
              <a:ext uri="{FF2B5EF4-FFF2-40B4-BE49-F238E27FC236}">
                <a16:creationId xmlns:a16="http://schemas.microsoft.com/office/drawing/2014/main" id="{40929038-93BD-4DE0-8D06-E9031D617686}"/>
              </a:ext>
            </a:extLst>
          </p:cNvPr>
          <p:cNvPicPr>
            <a:picLocks noChangeAspect="1"/>
          </p:cNvPicPr>
          <p:nvPr/>
        </p:nvPicPr>
        <p:blipFill>
          <a:blip r:embed="rId4"/>
          <a:stretch>
            <a:fillRect/>
          </a:stretch>
        </p:blipFill>
        <p:spPr>
          <a:xfrm>
            <a:off x="597405" y="1807846"/>
            <a:ext cx="1409700" cy="600075"/>
          </a:xfrm>
          <a:prstGeom prst="rect">
            <a:avLst/>
          </a:prstGeom>
        </p:spPr>
      </p:pic>
      <p:pic>
        <p:nvPicPr>
          <p:cNvPr id="4" name="Imagen 3">
            <a:extLst>
              <a:ext uri="{FF2B5EF4-FFF2-40B4-BE49-F238E27FC236}">
                <a16:creationId xmlns:a16="http://schemas.microsoft.com/office/drawing/2014/main" id="{4831E9ED-39C6-4017-9034-829872C9894D}"/>
              </a:ext>
            </a:extLst>
          </p:cNvPr>
          <p:cNvPicPr>
            <a:picLocks noChangeAspect="1"/>
          </p:cNvPicPr>
          <p:nvPr/>
        </p:nvPicPr>
        <p:blipFill>
          <a:blip r:embed="rId5"/>
          <a:stretch>
            <a:fillRect/>
          </a:stretch>
        </p:blipFill>
        <p:spPr>
          <a:xfrm>
            <a:off x="530730" y="2431364"/>
            <a:ext cx="1543050" cy="733425"/>
          </a:xfrm>
          <a:prstGeom prst="rect">
            <a:avLst/>
          </a:prstGeom>
        </p:spPr>
      </p:pic>
      <p:pic>
        <p:nvPicPr>
          <p:cNvPr id="8" name="Imagen 7">
            <a:extLst>
              <a:ext uri="{FF2B5EF4-FFF2-40B4-BE49-F238E27FC236}">
                <a16:creationId xmlns:a16="http://schemas.microsoft.com/office/drawing/2014/main" id="{750639E4-7990-4029-8D9E-6952D59527BD}"/>
              </a:ext>
            </a:extLst>
          </p:cNvPr>
          <p:cNvPicPr>
            <a:picLocks noChangeAspect="1"/>
          </p:cNvPicPr>
          <p:nvPr/>
        </p:nvPicPr>
        <p:blipFill>
          <a:blip r:embed="rId6"/>
          <a:stretch>
            <a:fillRect/>
          </a:stretch>
        </p:blipFill>
        <p:spPr>
          <a:xfrm>
            <a:off x="294397" y="3812345"/>
            <a:ext cx="5384748" cy="2826038"/>
          </a:xfrm>
          <a:prstGeom prst="rect">
            <a:avLst/>
          </a:prstGeom>
        </p:spPr>
      </p:pic>
    </p:spTree>
    <p:extLst>
      <p:ext uri="{BB962C8B-B14F-4D97-AF65-F5344CB8AC3E}">
        <p14:creationId xmlns:p14="http://schemas.microsoft.com/office/powerpoint/2010/main" val="1483827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F7924D-01EF-4CC9-9308-195E4815B7F8}"/>
              </a:ext>
            </a:extLst>
          </p:cNvPr>
          <p:cNvSpPr>
            <a:spLocks noGrp="1"/>
          </p:cNvSpPr>
          <p:nvPr>
            <p:ph type="title"/>
          </p:nvPr>
        </p:nvSpPr>
        <p:spPr>
          <a:xfrm>
            <a:off x="824948" y="0"/>
            <a:ext cx="7113104" cy="1325563"/>
          </a:xfrm>
        </p:spPr>
        <p:txBody>
          <a:bodyPr/>
          <a:lstStyle/>
          <a:p>
            <a:r>
              <a:rPr lang="es-MX" dirty="0"/>
              <a:t>IMÁGENES PARA BANNERS:</a:t>
            </a:r>
          </a:p>
        </p:txBody>
      </p:sp>
      <p:pic>
        <p:nvPicPr>
          <p:cNvPr id="1026" name="Picture 2" descr="Related image">
            <a:extLst>
              <a:ext uri="{FF2B5EF4-FFF2-40B4-BE49-F238E27FC236}">
                <a16:creationId xmlns:a16="http://schemas.microsoft.com/office/drawing/2014/main" id="{3923200A-FF0F-4FD3-B412-B60A5BB60B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160" y="1040564"/>
            <a:ext cx="3068774" cy="20438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7B36BDF-1E81-4DDE-A1AD-7B34937936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2807" y="1028313"/>
            <a:ext cx="3628055" cy="2043804"/>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Image result for imagen hd operador de autobuses">
            <a:extLst>
              <a:ext uri="{FF2B5EF4-FFF2-40B4-BE49-F238E27FC236}">
                <a16:creationId xmlns:a16="http://schemas.microsoft.com/office/drawing/2014/main" id="{0F39D7FE-A631-42A1-9AC6-DEDFA9F3238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6" name="Imagen 5">
            <a:extLst>
              <a:ext uri="{FF2B5EF4-FFF2-40B4-BE49-F238E27FC236}">
                <a16:creationId xmlns:a16="http://schemas.microsoft.com/office/drawing/2014/main" id="{BF63727B-16B4-46E9-A903-EDD6FDB572BF}"/>
              </a:ext>
            </a:extLst>
          </p:cNvPr>
          <p:cNvPicPr>
            <a:picLocks noChangeAspect="1"/>
          </p:cNvPicPr>
          <p:nvPr/>
        </p:nvPicPr>
        <p:blipFill>
          <a:blip r:embed="rId4"/>
          <a:stretch>
            <a:fillRect/>
          </a:stretch>
        </p:blipFill>
        <p:spPr>
          <a:xfrm>
            <a:off x="5796581" y="4090683"/>
            <a:ext cx="3068774" cy="2068836"/>
          </a:xfrm>
          <a:prstGeom prst="rect">
            <a:avLst/>
          </a:prstGeom>
        </p:spPr>
      </p:pic>
      <p:pic>
        <p:nvPicPr>
          <p:cNvPr id="1032" name="Picture 8" descr="Image result for imagen HD operador de montacarga">
            <a:extLst>
              <a:ext uri="{FF2B5EF4-FFF2-40B4-BE49-F238E27FC236}">
                <a16:creationId xmlns:a16="http://schemas.microsoft.com/office/drawing/2014/main" id="{469B660F-E576-4F2C-896E-9405F7A916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43015" y="3984159"/>
            <a:ext cx="3071290" cy="2043804"/>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4CCB5BEF-6B7D-43B2-BB39-29811611B81A}"/>
              </a:ext>
            </a:extLst>
          </p:cNvPr>
          <p:cNvPicPr>
            <a:picLocks noChangeAspect="1"/>
          </p:cNvPicPr>
          <p:nvPr/>
        </p:nvPicPr>
        <p:blipFill>
          <a:blip r:embed="rId6"/>
          <a:stretch>
            <a:fillRect/>
          </a:stretch>
        </p:blipFill>
        <p:spPr>
          <a:xfrm>
            <a:off x="7597564" y="1130455"/>
            <a:ext cx="3853687" cy="2450945"/>
          </a:xfrm>
          <a:prstGeom prst="rect">
            <a:avLst/>
          </a:prstGeom>
        </p:spPr>
      </p:pic>
      <p:sp>
        <p:nvSpPr>
          <p:cNvPr id="9" name="AutoShape 10" descr="Sistemas de Camara y Monitor">
            <a:extLst>
              <a:ext uri="{FF2B5EF4-FFF2-40B4-BE49-F238E27FC236}">
                <a16:creationId xmlns:a16="http://schemas.microsoft.com/office/drawing/2014/main" id="{50604524-C3D6-4A50-9C10-1790EF1F3536}"/>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3074" name="Picture 2" descr="Image result for imagen HD camion de reversa y persona en riesgo">
            <a:extLst>
              <a:ext uri="{FF2B5EF4-FFF2-40B4-BE49-F238E27FC236}">
                <a16:creationId xmlns:a16="http://schemas.microsoft.com/office/drawing/2014/main" id="{B5500DC3-E176-49B9-B591-6C75A7FA76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0748" y="3474784"/>
            <a:ext cx="4878173" cy="2721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7288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A44883-1851-45A6-9144-0085F651C9CF}"/>
              </a:ext>
            </a:extLst>
          </p:cNvPr>
          <p:cNvSpPr>
            <a:spLocks noGrp="1"/>
          </p:cNvSpPr>
          <p:nvPr>
            <p:ph type="title"/>
          </p:nvPr>
        </p:nvSpPr>
        <p:spPr>
          <a:xfrm>
            <a:off x="838200" y="365125"/>
            <a:ext cx="4263887" cy="450849"/>
          </a:xfrm>
        </p:spPr>
        <p:txBody>
          <a:bodyPr>
            <a:noAutofit/>
          </a:bodyPr>
          <a:lstStyle/>
          <a:p>
            <a:r>
              <a:rPr lang="es-MX" sz="3200" dirty="0"/>
              <a:t>NUESTRA EMPRESA:</a:t>
            </a:r>
          </a:p>
        </p:txBody>
      </p:sp>
      <p:sp>
        <p:nvSpPr>
          <p:cNvPr id="3" name="Marcador de contenido 2">
            <a:extLst>
              <a:ext uri="{FF2B5EF4-FFF2-40B4-BE49-F238E27FC236}">
                <a16:creationId xmlns:a16="http://schemas.microsoft.com/office/drawing/2014/main" id="{BF3EB0FD-B92C-4132-BDF7-FDA517CD9C1A}"/>
              </a:ext>
            </a:extLst>
          </p:cNvPr>
          <p:cNvSpPr>
            <a:spLocks noGrp="1"/>
          </p:cNvSpPr>
          <p:nvPr>
            <p:ph idx="1"/>
          </p:nvPr>
        </p:nvSpPr>
        <p:spPr>
          <a:xfrm>
            <a:off x="172278" y="922061"/>
            <a:ext cx="11181522" cy="4351338"/>
          </a:xfrm>
        </p:spPr>
        <p:txBody>
          <a:bodyPr>
            <a:noAutofit/>
          </a:bodyPr>
          <a:lstStyle/>
          <a:p>
            <a:r>
              <a:rPr lang="es-MX" sz="1200" dirty="0"/>
              <a:t>Quienes somos:</a:t>
            </a:r>
          </a:p>
          <a:p>
            <a:endParaRPr lang="es-MX" sz="1200" dirty="0"/>
          </a:p>
          <a:p>
            <a:r>
              <a:rPr lang="es-MX" sz="1200" dirty="0"/>
              <a:t>Misión.</a:t>
            </a:r>
          </a:p>
          <a:p>
            <a:r>
              <a:rPr lang="es-MX" sz="1200" dirty="0"/>
              <a:t>Vuelve a los orígenes: más allá de la rentabilidad, ¿por qué tu empresa tiene esa labor específica? Comienza con un verbo como «buscamos», «ayudamos» o, si buscas un efecto menos sutil, «luchamos» o «perseveramos».</a:t>
            </a:r>
          </a:p>
          <a:p>
            <a:r>
              <a:rPr lang="es-MX" sz="1200" dirty="0"/>
              <a:t>Recuerda hacia quiénes te diriges: identifica a quiénes quieres ayudar o cómo enfocarías tu valor hacia cierto sector del mercado.</a:t>
            </a:r>
          </a:p>
          <a:p>
            <a:r>
              <a:rPr lang="es-MX" sz="1200" dirty="0"/>
              <a:t>Piensa en qué te diferencia: tienes miles de competidores, pero solo tú ofreces algo en el servicio al cliente, o quizá aportas un valor social extraordinario.</a:t>
            </a:r>
          </a:p>
          <a:p>
            <a:r>
              <a:rPr lang="es-MX" sz="1200" dirty="0"/>
              <a:t>Así tendrás como resultado una declaración relevante y específica, tanto en un nivel interno como hacia el exterior.</a:t>
            </a:r>
          </a:p>
          <a:p>
            <a:r>
              <a:rPr lang="es-MX" sz="1200" dirty="0"/>
              <a:t>Visión.</a:t>
            </a:r>
          </a:p>
          <a:p>
            <a:r>
              <a:rPr lang="es-MX" sz="1200" dirty="0"/>
              <a:t>La plantilla para la visión empresarial dice: Seremos___ de la siguiente manera _____. Reflexiona qué quieres que la empresa sea a largo plazo. Quizá tu deseo se aclare al pensarla tras 10, 15 o 20 años. </a:t>
            </a:r>
          </a:p>
          <a:p>
            <a:r>
              <a:rPr lang="es-MX" sz="1200" dirty="0"/>
              <a:t>Todos quieren ser líderes: haz la diferencia al mostrar la importancia de tu compañía para la sociedad en general, las comunidades y los colaboradores. Menciona cómo lo lograrás, pues esa es la clave de un sueño grande y posible al mismo tiempo.</a:t>
            </a:r>
          </a:p>
          <a:p>
            <a:pPr marL="0" indent="0">
              <a:buNone/>
            </a:pPr>
            <a:r>
              <a:rPr lang="es-MX" sz="1200" dirty="0"/>
              <a:t>Valores.</a:t>
            </a:r>
          </a:p>
          <a:p>
            <a:r>
              <a:rPr lang="es-MX" sz="1200" dirty="0"/>
              <a:t>Si valoras todo, no valoras nada. Crea una lista de 3 a 10 principios que doten de identidad al negocio, y la clave para eso es que lo imagines como una persona.</a:t>
            </a:r>
          </a:p>
          <a:p>
            <a:r>
              <a:rPr lang="es-MX" sz="1200" dirty="0"/>
              <a:t>Puedes combinar incluso los valores que, a simple vista, son contradictorios, como audacia y responsabilidad. Al fin y al cabo, piensa que los principios que establezcas deben resonar en los empleados y en tu audiencia. </a:t>
            </a:r>
          </a:p>
          <a:p>
            <a:endParaRPr lang="es-MX" sz="1200" dirty="0"/>
          </a:p>
        </p:txBody>
      </p:sp>
    </p:spTree>
    <p:extLst>
      <p:ext uri="{BB962C8B-B14F-4D97-AF65-F5344CB8AC3E}">
        <p14:creationId xmlns:p14="http://schemas.microsoft.com/office/powerpoint/2010/main" val="3640971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43A6F1-0A5B-4A1E-9F58-A8E2626BADB4}"/>
              </a:ext>
            </a:extLst>
          </p:cNvPr>
          <p:cNvSpPr>
            <a:spLocks noGrp="1"/>
          </p:cNvSpPr>
          <p:nvPr>
            <p:ph type="title"/>
          </p:nvPr>
        </p:nvSpPr>
        <p:spPr>
          <a:xfrm>
            <a:off x="838200" y="-26789"/>
            <a:ext cx="3945835" cy="636968"/>
          </a:xfrm>
        </p:spPr>
        <p:txBody>
          <a:bodyPr>
            <a:normAutofit fontScale="90000"/>
          </a:bodyPr>
          <a:lstStyle/>
          <a:p>
            <a:r>
              <a:rPr lang="es-MX" dirty="0"/>
              <a:t>PRODUCTOS:</a:t>
            </a:r>
          </a:p>
        </p:txBody>
      </p:sp>
      <p:sp>
        <p:nvSpPr>
          <p:cNvPr id="3" name="Marcador de contenido 2">
            <a:extLst>
              <a:ext uri="{FF2B5EF4-FFF2-40B4-BE49-F238E27FC236}">
                <a16:creationId xmlns:a16="http://schemas.microsoft.com/office/drawing/2014/main" id="{5DF87DE0-0DFF-41EA-89C3-F21D11AF127B}"/>
              </a:ext>
            </a:extLst>
          </p:cNvPr>
          <p:cNvSpPr>
            <a:spLocks noGrp="1"/>
          </p:cNvSpPr>
          <p:nvPr>
            <p:ph idx="1"/>
          </p:nvPr>
        </p:nvSpPr>
        <p:spPr>
          <a:xfrm>
            <a:off x="3574992" y="79951"/>
            <a:ext cx="4155254" cy="369332"/>
          </a:xfrm>
        </p:spPr>
        <p:txBody>
          <a:bodyPr>
            <a:normAutofit fontScale="85000" lnSpcReduction="20000"/>
          </a:bodyPr>
          <a:lstStyle/>
          <a:p>
            <a:r>
              <a:rPr lang="es-MX" dirty="0"/>
              <a:t>Sistemas de cámara/monitor.</a:t>
            </a:r>
          </a:p>
        </p:txBody>
      </p:sp>
      <p:sp>
        <p:nvSpPr>
          <p:cNvPr id="12" name="Marcador de contenido 2">
            <a:extLst>
              <a:ext uri="{FF2B5EF4-FFF2-40B4-BE49-F238E27FC236}">
                <a16:creationId xmlns:a16="http://schemas.microsoft.com/office/drawing/2014/main" id="{0B7BF838-1E4F-4B2D-BF8D-5B48B2777F86}"/>
              </a:ext>
            </a:extLst>
          </p:cNvPr>
          <p:cNvSpPr txBox="1">
            <a:spLocks/>
          </p:cNvSpPr>
          <p:nvPr/>
        </p:nvSpPr>
        <p:spPr>
          <a:xfrm>
            <a:off x="3921043" y="1451813"/>
            <a:ext cx="1169734" cy="369332"/>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1800" b="1" dirty="0">
                <a:solidFill>
                  <a:schemeClr val="bg1"/>
                </a:solidFill>
              </a:rPr>
              <a:t>Cámaras.</a:t>
            </a:r>
          </a:p>
        </p:txBody>
      </p:sp>
      <p:sp>
        <p:nvSpPr>
          <p:cNvPr id="15" name="Marcador de contenido 2">
            <a:extLst>
              <a:ext uri="{FF2B5EF4-FFF2-40B4-BE49-F238E27FC236}">
                <a16:creationId xmlns:a16="http://schemas.microsoft.com/office/drawing/2014/main" id="{0F5CA718-D5F5-4019-ABEB-30170AA6BB75}"/>
              </a:ext>
            </a:extLst>
          </p:cNvPr>
          <p:cNvSpPr txBox="1">
            <a:spLocks/>
          </p:cNvSpPr>
          <p:nvPr/>
        </p:nvSpPr>
        <p:spPr>
          <a:xfrm>
            <a:off x="3921043" y="1821145"/>
            <a:ext cx="1169734" cy="369332"/>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1800" b="1" dirty="0">
                <a:solidFill>
                  <a:schemeClr val="bg1"/>
                </a:solidFill>
              </a:rPr>
              <a:t>Monitores.</a:t>
            </a:r>
          </a:p>
        </p:txBody>
      </p:sp>
      <p:sp>
        <p:nvSpPr>
          <p:cNvPr id="16" name="Marcador de contenido 2">
            <a:extLst>
              <a:ext uri="{FF2B5EF4-FFF2-40B4-BE49-F238E27FC236}">
                <a16:creationId xmlns:a16="http://schemas.microsoft.com/office/drawing/2014/main" id="{6401EBF0-59B6-483F-98A2-6C0FB780E4D8}"/>
              </a:ext>
            </a:extLst>
          </p:cNvPr>
          <p:cNvSpPr txBox="1">
            <a:spLocks/>
          </p:cNvSpPr>
          <p:nvPr/>
        </p:nvSpPr>
        <p:spPr>
          <a:xfrm>
            <a:off x="3858566" y="2190477"/>
            <a:ext cx="1612193" cy="36933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1400" b="1" dirty="0">
                <a:solidFill>
                  <a:schemeClr val="bg1"/>
                </a:solidFill>
              </a:rPr>
              <a:t>Kits de cámaras y monitor.</a:t>
            </a:r>
          </a:p>
        </p:txBody>
      </p:sp>
      <p:pic>
        <p:nvPicPr>
          <p:cNvPr id="23" name="Imagen 22">
            <a:extLst>
              <a:ext uri="{FF2B5EF4-FFF2-40B4-BE49-F238E27FC236}">
                <a16:creationId xmlns:a16="http://schemas.microsoft.com/office/drawing/2014/main" id="{A63C6A20-7B0E-4229-A668-91ABF8B56DD8}"/>
              </a:ext>
            </a:extLst>
          </p:cNvPr>
          <p:cNvPicPr>
            <a:picLocks noChangeAspect="1"/>
          </p:cNvPicPr>
          <p:nvPr/>
        </p:nvPicPr>
        <p:blipFill>
          <a:blip r:embed="rId2"/>
          <a:stretch>
            <a:fillRect/>
          </a:stretch>
        </p:blipFill>
        <p:spPr>
          <a:xfrm>
            <a:off x="7520827" y="35921"/>
            <a:ext cx="3945835" cy="2164065"/>
          </a:xfrm>
          <a:prstGeom prst="rect">
            <a:avLst/>
          </a:prstGeom>
        </p:spPr>
      </p:pic>
      <p:pic>
        <p:nvPicPr>
          <p:cNvPr id="25" name="Imagen 24">
            <a:extLst>
              <a:ext uri="{FF2B5EF4-FFF2-40B4-BE49-F238E27FC236}">
                <a16:creationId xmlns:a16="http://schemas.microsoft.com/office/drawing/2014/main" id="{0B53D81E-4256-4394-BC82-C3A09B188428}"/>
              </a:ext>
            </a:extLst>
          </p:cNvPr>
          <p:cNvPicPr>
            <a:picLocks noChangeAspect="1"/>
          </p:cNvPicPr>
          <p:nvPr/>
        </p:nvPicPr>
        <p:blipFill>
          <a:blip r:embed="rId3"/>
          <a:stretch>
            <a:fillRect/>
          </a:stretch>
        </p:blipFill>
        <p:spPr>
          <a:xfrm>
            <a:off x="7520827" y="2147852"/>
            <a:ext cx="3945835" cy="1368372"/>
          </a:xfrm>
          <a:prstGeom prst="rect">
            <a:avLst/>
          </a:prstGeom>
        </p:spPr>
      </p:pic>
      <p:pic>
        <p:nvPicPr>
          <p:cNvPr id="26" name="Imagen 25">
            <a:extLst>
              <a:ext uri="{FF2B5EF4-FFF2-40B4-BE49-F238E27FC236}">
                <a16:creationId xmlns:a16="http://schemas.microsoft.com/office/drawing/2014/main" id="{D75518D2-5FB9-4772-AB19-B422E1197BDD}"/>
              </a:ext>
            </a:extLst>
          </p:cNvPr>
          <p:cNvPicPr>
            <a:picLocks noChangeAspect="1"/>
          </p:cNvPicPr>
          <p:nvPr/>
        </p:nvPicPr>
        <p:blipFill>
          <a:blip r:embed="rId4"/>
          <a:stretch>
            <a:fillRect/>
          </a:stretch>
        </p:blipFill>
        <p:spPr>
          <a:xfrm>
            <a:off x="7520827" y="3462006"/>
            <a:ext cx="4018238" cy="1369013"/>
          </a:xfrm>
          <a:prstGeom prst="rect">
            <a:avLst/>
          </a:prstGeom>
        </p:spPr>
      </p:pic>
      <p:pic>
        <p:nvPicPr>
          <p:cNvPr id="27" name="Imagen 26">
            <a:extLst>
              <a:ext uri="{FF2B5EF4-FFF2-40B4-BE49-F238E27FC236}">
                <a16:creationId xmlns:a16="http://schemas.microsoft.com/office/drawing/2014/main" id="{6CDC55BF-EDF4-43E6-B534-95CAE3464ACC}"/>
              </a:ext>
            </a:extLst>
          </p:cNvPr>
          <p:cNvPicPr>
            <a:picLocks noChangeAspect="1"/>
          </p:cNvPicPr>
          <p:nvPr/>
        </p:nvPicPr>
        <p:blipFill>
          <a:blip r:embed="rId5"/>
          <a:stretch>
            <a:fillRect/>
          </a:stretch>
        </p:blipFill>
        <p:spPr>
          <a:xfrm>
            <a:off x="7593230" y="4870021"/>
            <a:ext cx="3945835" cy="2019465"/>
          </a:xfrm>
          <a:prstGeom prst="rect">
            <a:avLst/>
          </a:prstGeom>
        </p:spPr>
      </p:pic>
      <p:sp>
        <p:nvSpPr>
          <p:cNvPr id="4" name="Rectángulo 3">
            <a:extLst>
              <a:ext uri="{FF2B5EF4-FFF2-40B4-BE49-F238E27FC236}">
                <a16:creationId xmlns:a16="http://schemas.microsoft.com/office/drawing/2014/main" id="{F8053F7E-F5A9-494A-86BB-E64A4941D645}"/>
              </a:ext>
            </a:extLst>
          </p:cNvPr>
          <p:cNvSpPr/>
          <p:nvPr/>
        </p:nvSpPr>
        <p:spPr>
          <a:xfrm>
            <a:off x="2122531" y="5208389"/>
            <a:ext cx="1736035" cy="1569660"/>
          </a:xfrm>
          <a:prstGeom prst="rect">
            <a:avLst/>
          </a:prstGeom>
        </p:spPr>
        <p:txBody>
          <a:bodyPr wrap="square">
            <a:spAutoFit/>
          </a:bodyPr>
          <a:lstStyle/>
          <a:p>
            <a:r>
              <a:rPr lang="es-MX" sz="1600" dirty="0">
                <a:hlinkClick r:id="rId6"/>
              </a:rPr>
              <a:t>https://www.youtube.com/watch?v=LSuW4XOamnc&amp;list=PLfIIhUBtBtsPNr0rUkq3ZTWrItSBVvT_a&amp;index=9</a:t>
            </a:r>
            <a:endParaRPr lang="es-MX" sz="1600" dirty="0"/>
          </a:p>
        </p:txBody>
      </p:sp>
      <p:sp>
        <p:nvSpPr>
          <p:cNvPr id="7" name="CuadroTexto 6">
            <a:extLst>
              <a:ext uri="{FF2B5EF4-FFF2-40B4-BE49-F238E27FC236}">
                <a16:creationId xmlns:a16="http://schemas.microsoft.com/office/drawing/2014/main" id="{E61D85CE-8A0D-4EEF-8AE9-9EBB17B1EF1C}"/>
              </a:ext>
            </a:extLst>
          </p:cNvPr>
          <p:cNvSpPr txBox="1"/>
          <p:nvPr/>
        </p:nvSpPr>
        <p:spPr>
          <a:xfrm>
            <a:off x="218690" y="5879753"/>
            <a:ext cx="2122471" cy="738664"/>
          </a:xfrm>
          <a:prstGeom prst="rect">
            <a:avLst/>
          </a:prstGeom>
          <a:noFill/>
        </p:spPr>
        <p:txBody>
          <a:bodyPr wrap="square" rtlCol="0">
            <a:spAutoFit/>
          </a:bodyPr>
          <a:lstStyle/>
          <a:p>
            <a:r>
              <a:rPr lang="es-MX" sz="1400" dirty="0"/>
              <a:t>Insertar link de video al final de la descripción técnica del producto:</a:t>
            </a:r>
          </a:p>
        </p:txBody>
      </p:sp>
      <p:pic>
        <p:nvPicPr>
          <p:cNvPr id="8" name="Imagen 7">
            <a:extLst>
              <a:ext uri="{FF2B5EF4-FFF2-40B4-BE49-F238E27FC236}">
                <a16:creationId xmlns:a16="http://schemas.microsoft.com/office/drawing/2014/main" id="{DF4B1429-96F3-4820-A0C8-69DB31C491A6}"/>
              </a:ext>
            </a:extLst>
          </p:cNvPr>
          <p:cNvPicPr>
            <a:picLocks noChangeAspect="1"/>
          </p:cNvPicPr>
          <p:nvPr/>
        </p:nvPicPr>
        <p:blipFill>
          <a:blip r:embed="rId7"/>
          <a:stretch>
            <a:fillRect/>
          </a:stretch>
        </p:blipFill>
        <p:spPr>
          <a:xfrm>
            <a:off x="6649615" y="5498093"/>
            <a:ext cx="843371" cy="1103168"/>
          </a:xfrm>
          <a:prstGeom prst="rect">
            <a:avLst/>
          </a:prstGeom>
        </p:spPr>
      </p:pic>
      <p:sp>
        <p:nvSpPr>
          <p:cNvPr id="28" name="CuadroTexto 27">
            <a:extLst>
              <a:ext uri="{FF2B5EF4-FFF2-40B4-BE49-F238E27FC236}">
                <a16:creationId xmlns:a16="http://schemas.microsoft.com/office/drawing/2014/main" id="{EB9B7D58-EDE7-4B89-B355-52F06E25573F}"/>
              </a:ext>
            </a:extLst>
          </p:cNvPr>
          <p:cNvSpPr txBox="1"/>
          <p:nvPr/>
        </p:nvSpPr>
        <p:spPr>
          <a:xfrm>
            <a:off x="4492658" y="5664310"/>
            <a:ext cx="1710654" cy="954107"/>
          </a:xfrm>
          <a:prstGeom prst="rect">
            <a:avLst/>
          </a:prstGeom>
          <a:noFill/>
        </p:spPr>
        <p:txBody>
          <a:bodyPr wrap="square" rtlCol="0">
            <a:spAutoFit/>
          </a:bodyPr>
          <a:lstStyle/>
          <a:p>
            <a:r>
              <a:rPr lang="es-MX" sz="1400" dirty="0"/>
              <a:t>Insertar esta imagen para descarga de catalogo, ver nota en </a:t>
            </a:r>
            <a:r>
              <a:rPr lang="es-MX" sz="1400" dirty="0" err="1"/>
              <a:t>slide</a:t>
            </a:r>
            <a:r>
              <a:rPr lang="es-MX" sz="1400" dirty="0"/>
              <a:t> #16</a:t>
            </a:r>
          </a:p>
        </p:txBody>
      </p:sp>
      <p:pic>
        <p:nvPicPr>
          <p:cNvPr id="9" name="Imagen 8">
            <a:extLst>
              <a:ext uri="{FF2B5EF4-FFF2-40B4-BE49-F238E27FC236}">
                <a16:creationId xmlns:a16="http://schemas.microsoft.com/office/drawing/2014/main" id="{32919B58-9612-4241-945E-C7AF3886218D}"/>
              </a:ext>
            </a:extLst>
          </p:cNvPr>
          <p:cNvPicPr>
            <a:picLocks noChangeAspect="1"/>
          </p:cNvPicPr>
          <p:nvPr/>
        </p:nvPicPr>
        <p:blipFill>
          <a:blip r:embed="rId8"/>
          <a:stretch>
            <a:fillRect/>
          </a:stretch>
        </p:blipFill>
        <p:spPr>
          <a:xfrm>
            <a:off x="483786" y="861391"/>
            <a:ext cx="6312330" cy="4127293"/>
          </a:xfrm>
          <a:prstGeom prst="rect">
            <a:avLst/>
          </a:prstGeom>
        </p:spPr>
      </p:pic>
    </p:spTree>
    <p:extLst>
      <p:ext uri="{BB962C8B-B14F-4D97-AF65-F5344CB8AC3E}">
        <p14:creationId xmlns:p14="http://schemas.microsoft.com/office/powerpoint/2010/main" val="673017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43A6F1-0A5B-4A1E-9F58-A8E2626BADB4}"/>
              </a:ext>
            </a:extLst>
          </p:cNvPr>
          <p:cNvSpPr>
            <a:spLocks noGrp="1"/>
          </p:cNvSpPr>
          <p:nvPr>
            <p:ph type="title"/>
          </p:nvPr>
        </p:nvSpPr>
        <p:spPr>
          <a:xfrm>
            <a:off x="92147" y="-30140"/>
            <a:ext cx="3945835" cy="636968"/>
          </a:xfrm>
        </p:spPr>
        <p:txBody>
          <a:bodyPr>
            <a:normAutofit fontScale="90000"/>
          </a:bodyPr>
          <a:lstStyle/>
          <a:p>
            <a:r>
              <a:rPr lang="es-MX" dirty="0"/>
              <a:t>PRODUCTOS:</a:t>
            </a:r>
          </a:p>
        </p:txBody>
      </p:sp>
      <p:sp>
        <p:nvSpPr>
          <p:cNvPr id="3" name="Marcador de contenido 2">
            <a:extLst>
              <a:ext uri="{FF2B5EF4-FFF2-40B4-BE49-F238E27FC236}">
                <a16:creationId xmlns:a16="http://schemas.microsoft.com/office/drawing/2014/main" id="{5DF87DE0-0DFF-41EA-89C3-F21D11AF127B}"/>
              </a:ext>
            </a:extLst>
          </p:cNvPr>
          <p:cNvSpPr>
            <a:spLocks noGrp="1"/>
          </p:cNvSpPr>
          <p:nvPr>
            <p:ph idx="1"/>
          </p:nvPr>
        </p:nvSpPr>
        <p:spPr>
          <a:xfrm>
            <a:off x="2953283" y="132563"/>
            <a:ext cx="4155254" cy="369332"/>
          </a:xfrm>
        </p:spPr>
        <p:txBody>
          <a:bodyPr>
            <a:normAutofit fontScale="85000" lnSpcReduction="20000"/>
          </a:bodyPr>
          <a:lstStyle/>
          <a:p>
            <a:r>
              <a:rPr lang="es-MX" dirty="0"/>
              <a:t>Sistemas de cámara/monitor.</a:t>
            </a:r>
          </a:p>
        </p:txBody>
      </p:sp>
      <p:sp>
        <p:nvSpPr>
          <p:cNvPr id="12" name="Marcador de contenido 2">
            <a:extLst>
              <a:ext uri="{FF2B5EF4-FFF2-40B4-BE49-F238E27FC236}">
                <a16:creationId xmlns:a16="http://schemas.microsoft.com/office/drawing/2014/main" id="{0B7BF838-1E4F-4B2D-BF8D-5B48B2777F86}"/>
              </a:ext>
            </a:extLst>
          </p:cNvPr>
          <p:cNvSpPr txBox="1">
            <a:spLocks/>
          </p:cNvSpPr>
          <p:nvPr/>
        </p:nvSpPr>
        <p:spPr>
          <a:xfrm>
            <a:off x="3921043" y="1451813"/>
            <a:ext cx="1169734" cy="369332"/>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1800" b="1" dirty="0">
                <a:solidFill>
                  <a:schemeClr val="bg1"/>
                </a:solidFill>
              </a:rPr>
              <a:t>Cámaras.</a:t>
            </a:r>
          </a:p>
        </p:txBody>
      </p:sp>
      <p:sp>
        <p:nvSpPr>
          <p:cNvPr id="15" name="Marcador de contenido 2">
            <a:extLst>
              <a:ext uri="{FF2B5EF4-FFF2-40B4-BE49-F238E27FC236}">
                <a16:creationId xmlns:a16="http://schemas.microsoft.com/office/drawing/2014/main" id="{0F5CA718-D5F5-4019-ABEB-30170AA6BB75}"/>
              </a:ext>
            </a:extLst>
          </p:cNvPr>
          <p:cNvSpPr txBox="1">
            <a:spLocks/>
          </p:cNvSpPr>
          <p:nvPr/>
        </p:nvSpPr>
        <p:spPr>
          <a:xfrm>
            <a:off x="3921043" y="1821145"/>
            <a:ext cx="1169734" cy="369332"/>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1800" b="1" dirty="0">
                <a:solidFill>
                  <a:schemeClr val="bg1"/>
                </a:solidFill>
              </a:rPr>
              <a:t>Monitores.</a:t>
            </a:r>
          </a:p>
        </p:txBody>
      </p:sp>
      <p:sp>
        <p:nvSpPr>
          <p:cNvPr id="16" name="Marcador de contenido 2">
            <a:extLst>
              <a:ext uri="{FF2B5EF4-FFF2-40B4-BE49-F238E27FC236}">
                <a16:creationId xmlns:a16="http://schemas.microsoft.com/office/drawing/2014/main" id="{6401EBF0-59B6-483F-98A2-6C0FB780E4D8}"/>
              </a:ext>
            </a:extLst>
          </p:cNvPr>
          <p:cNvSpPr txBox="1">
            <a:spLocks/>
          </p:cNvSpPr>
          <p:nvPr/>
        </p:nvSpPr>
        <p:spPr>
          <a:xfrm>
            <a:off x="3858566" y="2190477"/>
            <a:ext cx="1612193" cy="36933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1400" b="1" dirty="0">
                <a:solidFill>
                  <a:schemeClr val="bg1"/>
                </a:solidFill>
              </a:rPr>
              <a:t>Kits de cámaras y monitor.</a:t>
            </a:r>
          </a:p>
        </p:txBody>
      </p:sp>
      <p:pic>
        <p:nvPicPr>
          <p:cNvPr id="4" name="Imagen 3">
            <a:extLst>
              <a:ext uri="{FF2B5EF4-FFF2-40B4-BE49-F238E27FC236}">
                <a16:creationId xmlns:a16="http://schemas.microsoft.com/office/drawing/2014/main" id="{2C029E5D-C2C0-456D-9C24-AF411E392856}"/>
              </a:ext>
            </a:extLst>
          </p:cNvPr>
          <p:cNvPicPr>
            <a:picLocks noChangeAspect="1"/>
          </p:cNvPicPr>
          <p:nvPr/>
        </p:nvPicPr>
        <p:blipFill>
          <a:blip r:embed="rId2"/>
          <a:stretch>
            <a:fillRect/>
          </a:stretch>
        </p:blipFill>
        <p:spPr>
          <a:xfrm>
            <a:off x="7768260" y="62943"/>
            <a:ext cx="4155255" cy="2777739"/>
          </a:xfrm>
          <a:prstGeom prst="rect">
            <a:avLst/>
          </a:prstGeom>
        </p:spPr>
      </p:pic>
      <p:pic>
        <p:nvPicPr>
          <p:cNvPr id="7" name="Imagen 6">
            <a:extLst>
              <a:ext uri="{FF2B5EF4-FFF2-40B4-BE49-F238E27FC236}">
                <a16:creationId xmlns:a16="http://schemas.microsoft.com/office/drawing/2014/main" id="{0827A7B6-8675-45FE-86BE-DACFB54A511E}"/>
              </a:ext>
            </a:extLst>
          </p:cNvPr>
          <p:cNvPicPr>
            <a:picLocks noChangeAspect="1"/>
          </p:cNvPicPr>
          <p:nvPr/>
        </p:nvPicPr>
        <p:blipFill>
          <a:blip r:embed="rId3"/>
          <a:stretch>
            <a:fillRect/>
          </a:stretch>
        </p:blipFill>
        <p:spPr>
          <a:xfrm>
            <a:off x="7569782" y="2840682"/>
            <a:ext cx="4353733" cy="2033337"/>
          </a:xfrm>
          <a:prstGeom prst="rect">
            <a:avLst/>
          </a:prstGeom>
        </p:spPr>
      </p:pic>
      <p:pic>
        <p:nvPicPr>
          <p:cNvPr id="8" name="Imagen 7">
            <a:extLst>
              <a:ext uri="{FF2B5EF4-FFF2-40B4-BE49-F238E27FC236}">
                <a16:creationId xmlns:a16="http://schemas.microsoft.com/office/drawing/2014/main" id="{E2E2DB83-1D75-4AA9-9F1D-E846E1EF491B}"/>
              </a:ext>
            </a:extLst>
          </p:cNvPr>
          <p:cNvPicPr>
            <a:picLocks noChangeAspect="1"/>
          </p:cNvPicPr>
          <p:nvPr/>
        </p:nvPicPr>
        <p:blipFill>
          <a:blip r:embed="rId4"/>
          <a:stretch>
            <a:fillRect/>
          </a:stretch>
        </p:blipFill>
        <p:spPr>
          <a:xfrm>
            <a:off x="7466150" y="4874019"/>
            <a:ext cx="4560996" cy="1727142"/>
          </a:xfrm>
          <a:prstGeom prst="rect">
            <a:avLst/>
          </a:prstGeom>
        </p:spPr>
      </p:pic>
      <p:sp>
        <p:nvSpPr>
          <p:cNvPr id="23" name="CuadroTexto 22">
            <a:extLst>
              <a:ext uri="{FF2B5EF4-FFF2-40B4-BE49-F238E27FC236}">
                <a16:creationId xmlns:a16="http://schemas.microsoft.com/office/drawing/2014/main" id="{AED17F8B-C563-4B19-B718-A05E9C27E32B}"/>
              </a:ext>
            </a:extLst>
          </p:cNvPr>
          <p:cNvSpPr txBox="1"/>
          <p:nvPr/>
        </p:nvSpPr>
        <p:spPr>
          <a:xfrm>
            <a:off x="27478" y="5737590"/>
            <a:ext cx="2122471" cy="738664"/>
          </a:xfrm>
          <a:prstGeom prst="rect">
            <a:avLst/>
          </a:prstGeom>
          <a:noFill/>
        </p:spPr>
        <p:txBody>
          <a:bodyPr wrap="square" rtlCol="0">
            <a:spAutoFit/>
          </a:bodyPr>
          <a:lstStyle/>
          <a:p>
            <a:r>
              <a:rPr lang="es-MX" sz="1400" dirty="0"/>
              <a:t>Insertar link de video al final de la descripción técnica del producto:</a:t>
            </a:r>
          </a:p>
        </p:txBody>
      </p:sp>
      <p:sp>
        <p:nvSpPr>
          <p:cNvPr id="25" name="Rectángulo 24">
            <a:extLst>
              <a:ext uri="{FF2B5EF4-FFF2-40B4-BE49-F238E27FC236}">
                <a16:creationId xmlns:a16="http://schemas.microsoft.com/office/drawing/2014/main" id="{6CCF90AB-73C6-407B-8529-B266E9A86B0A}"/>
              </a:ext>
            </a:extLst>
          </p:cNvPr>
          <p:cNvSpPr/>
          <p:nvPr/>
        </p:nvSpPr>
        <p:spPr>
          <a:xfrm>
            <a:off x="1777842" y="5555421"/>
            <a:ext cx="2743285" cy="1077218"/>
          </a:xfrm>
          <a:prstGeom prst="rect">
            <a:avLst/>
          </a:prstGeom>
        </p:spPr>
        <p:txBody>
          <a:bodyPr wrap="square">
            <a:spAutoFit/>
          </a:bodyPr>
          <a:lstStyle/>
          <a:p>
            <a:r>
              <a:rPr lang="es-MX" sz="1600" dirty="0">
                <a:hlinkClick r:id="rId5"/>
              </a:rPr>
              <a:t>https://www.youtube.com/watch?v=LSuW4XOamnc&amp;list=PLfIIhUBtBtsPNr0rUkq3ZTWrItSBVvT_a&amp;index=9</a:t>
            </a:r>
            <a:endParaRPr lang="es-MX" sz="1600" dirty="0"/>
          </a:p>
        </p:txBody>
      </p:sp>
      <p:pic>
        <p:nvPicPr>
          <p:cNvPr id="26" name="Imagen 25">
            <a:extLst>
              <a:ext uri="{FF2B5EF4-FFF2-40B4-BE49-F238E27FC236}">
                <a16:creationId xmlns:a16="http://schemas.microsoft.com/office/drawing/2014/main" id="{90F94D80-0651-4386-9985-64C8A5402CCD}"/>
              </a:ext>
            </a:extLst>
          </p:cNvPr>
          <p:cNvPicPr>
            <a:picLocks noChangeAspect="1"/>
          </p:cNvPicPr>
          <p:nvPr/>
        </p:nvPicPr>
        <p:blipFill>
          <a:blip r:embed="rId6"/>
          <a:stretch>
            <a:fillRect/>
          </a:stretch>
        </p:blipFill>
        <p:spPr>
          <a:xfrm>
            <a:off x="7249189" y="5640478"/>
            <a:ext cx="843371" cy="1103168"/>
          </a:xfrm>
          <a:prstGeom prst="rect">
            <a:avLst/>
          </a:prstGeom>
        </p:spPr>
      </p:pic>
      <p:sp>
        <p:nvSpPr>
          <p:cNvPr id="27" name="CuadroTexto 26">
            <a:extLst>
              <a:ext uri="{FF2B5EF4-FFF2-40B4-BE49-F238E27FC236}">
                <a16:creationId xmlns:a16="http://schemas.microsoft.com/office/drawing/2014/main" id="{1A044E1B-5A54-4E2E-A382-5650B201940B}"/>
              </a:ext>
            </a:extLst>
          </p:cNvPr>
          <p:cNvSpPr txBox="1"/>
          <p:nvPr/>
        </p:nvSpPr>
        <p:spPr>
          <a:xfrm>
            <a:off x="5649151" y="5771330"/>
            <a:ext cx="1710654" cy="954107"/>
          </a:xfrm>
          <a:prstGeom prst="rect">
            <a:avLst/>
          </a:prstGeom>
          <a:noFill/>
        </p:spPr>
        <p:txBody>
          <a:bodyPr wrap="square" rtlCol="0">
            <a:spAutoFit/>
          </a:bodyPr>
          <a:lstStyle/>
          <a:p>
            <a:r>
              <a:rPr lang="es-MX" sz="1400" dirty="0"/>
              <a:t>Insertar esta imagen para descarga de catalogo, ver nota en </a:t>
            </a:r>
            <a:r>
              <a:rPr lang="es-MX" sz="1400" dirty="0" err="1"/>
              <a:t>slide</a:t>
            </a:r>
            <a:r>
              <a:rPr lang="es-MX" sz="1400" dirty="0"/>
              <a:t> #16</a:t>
            </a:r>
          </a:p>
        </p:txBody>
      </p:sp>
      <p:pic>
        <p:nvPicPr>
          <p:cNvPr id="9" name="Imagen 8">
            <a:extLst>
              <a:ext uri="{FF2B5EF4-FFF2-40B4-BE49-F238E27FC236}">
                <a16:creationId xmlns:a16="http://schemas.microsoft.com/office/drawing/2014/main" id="{524462D9-C3D5-4475-BDB4-3DE2A46E58A4}"/>
              </a:ext>
            </a:extLst>
          </p:cNvPr>
          <p:cNvPicPr>
            <a:picLocks noChangeAspect="1"/>
          </p:cNvPicPr>
          <p:nvPr/>
        </p:nvPicPr>
        <p:blipFill>
          <a:blip r:embed="rId7"/>
          <a:stretch>
            <a:fillRect/>
          </a:stretch>
        </p:blipFill>
        <p:spPr>
          <a:xfrm>
            <a:off x="153179" y="816468"/>
            <a:ext cx="7206626" cy="4048428"/>
          </a:xfrm>
          <a:prstGeom prst="rect">
            <a:avLst/>
          </a:prstGeom>
        </p:spPr>
      </p:pic>
    </p:spTree>
    <p:extLst>
      <p:ext uri="{BB962C8B-B14F-4D97-AF65-F5344CB8AC3E}">
        <p14:creationId xmlns:p14="http://schemas.microsoft.com/office/powerpoint/2010/main" val="1700004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43A6F1-0A5B-4A1E-9F58-A8E2626BADB4}"/>
              </a:ext>
            </a:extLst>
          </p:cNvPr>
          <p:cNvSpPr>
            <a:spLocks noGrp="1"/>
          </p:cNvSpPr>
          <p:nvPr>
            <p:ph type="title"/>
          </p:nvPr>
        </p:nvSpPr>
        <p:spPr>
          <a:xfrm>
            <a:off x="92147" y="-30140"/>
            <a:ext cx="3945835" cy="636968"/>
          </a:xfrm>
        </p:spPr>
        <p:txBody>
          <a:bodyPr>
            <a:normAutofit fontScale="90000"/>
          </a:bodyPr>
          <a:lstStyle/>
          <a:p>
            <a:r>
              <a:rPr lang="es-MX" dirty="0"/>
              <a:t>PRODUCTOS:</a:t>
            </a:r>
          </a:p>
        </p:txBody>
      </p:sp>
      <p:sp>
        <p:nvSpPr>
          <p:cNvPr id="3" name="Marcador de contenido 2">
            <a:extLst>
              <a:ext uri="{FF2B5EF4-FFF2-40B4-BE49-F238E27FC236}">
                <a16:creationId xmlns:a16="http://schemas.microsoft.com/office/drawing/2014/main" id="{5DF87DE0-0DFF-41EA-89C3-F21D11AF127B}"/>
              </a:ext>
            </a:extLst>
          </p:cNvPr>
          <p:cNvSpPr>
            <a:spLocks noGrp="1"/>
          </p:cNvSpPr>
          <p:nvPr>
            <p:ph idx="1"/>
          </p:nvPr>
        </p:nvSpPr>
        <p:spPr>
          <a:xfrm>
            <a:off x="2953283" y="132563"/>
            <a:ext cx="4155254" cy="369332"/>
          </a:xfrm>
        </p:spPr>
        <p:txBody>
          <a:bodyPr>
            <a:normAutofit fontScale="85000" lnSpcReduction="20000"/>
          </a:bodyPr>
          <a:lstStyle/>
          <a:p>
            <a:r>
              <a:rPr lang="es-MX" dirty="0"/>
              <a:t>Sistemas de cámara/monitor.</a:t>
            </a:r>
          </a:p>
        </p:txBody>
      </p:sp>
      <p:sp>
        <p:nvSpPr>
          <p:cNvPr id="12" name="Marcador de contenido 2">
            <a:extLst>
              <a:ext uri="{FF2B5EF4-FFF2-40B4-BE49-F238E27FC236}">
                <a16:creationId xmlns:a16="http://schemas.microsoft.com/office/drawing/2014/main" id="{0B7BF838-1E4F-4B2D-BF8D-5B48B2777F86}"/>
              </a:ext>
            </a:extLst>
          </p:cNvPr>
          <p:cNvSpPr txBox="1">
            <a:spLocks/>
          </p:cNvSpPr>
          <p:nvPr/>
        </p:nvSpPr>
        <p:spPr>
          <a:xfrm>
            <a:off x="3921043" y="1451813"/>
            <a:ext cx="1169734" cy="369332"/>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1800" b="1" dirty="0">
                <a:solidFill>
                  <a:schemeClr val="bg1"/>
                </a:solidFill>
              </a:rPr>
              <a:t>Cámaras.</a:t>
            </a:r>
          </a:p>
        </p:txBody>
      </p:sp>
      <p:sp>
        <p:nvSpPr>
          <p:cNvPr id="15" name="Marcador de contenido 2">
            <a:extLst>
              <a:ext uri="{FF2B5EF4-FFF2-40B4-BE49-F238E27FC236}">
                <a16:creationId xmlns:a16="http://schemas.microsoft.com/office/drawing/2014/main" id="{0F5CA718-D5F5-4019-ABEB-30170AA6BB75}"/>
              </a:ext>
            </a:extLst>
          </p:cNvPr>
          <p:cNvSpPr txBox="1">
            <a:spLocks/>
          </p:cNvSpPr>
          <p:nvPr/>
        </p:nvSpPr>
        <p:spPr>
          <a:xfrm>
            <a:off x="3921043" y="1821145"/>
            <a:ext cx="1169734" cy="369332"/>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1800" b="1" dirty="0">
                <a:solidFill>
                  <a:schemeClr val="bg1"/>
                </a:solidFill>
              </a:rPr>
              <a:t>Monitores.</a:t>
            </a:r>
          </a:p>
        </p:txBody>
      </p:sp>
      <p:sp>
        <p:nvSpPr>
          <p:cNvPr id="16" name="Marcador de contenido 2">
            <a:extLst>
              <a:ext uri="{FF2B5EF4-FFF2-40B4-BE49-F238E27FC236}">
                <a16:creationId xmlns:a16="http://schemas.microsoft.com/office/drawing/2014/main" id="{6401EBF0-59B6-483F-98A2-6C0FB780E4D8}"/>
              </a:ext>
            </a:extLst>
          </p:cNvPr>
          <p:cNvSpPr txBox="1">
            <a:spLocks/>
          </p:cNvSpPr>
          <p:nvPr/>
        </p:nvSpPr>
        <p:spPr>
          <a:xfrm>
            <a:off x="3858566" y="2190477"/>
            <a:ext cx="1612193" cy="36933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1400" b="1" dirty="0">
                <a:solidFill>
                  <a:schemeClr val="bg1"/>
                </a:solidFill>
              </a:rPr>
              <a:t>Kits de cámaras y monitor.</a:t>
            </a:r>
          </a:p>
        </p:txBody>
      </p:sp>
      <p:sp>
        <p:nvSpPr>
          <p:cNvPr id="17" name="Rectángulo 16">
            <a:extLst>
              <a:ext uri="{FF2B5EF4-FFF2-40B4-BE49-F238E27FC236}">
                <a16:creationId xmlns:a16="http://schemas.microsoft.com/office/drawing/2014/main" id="{20A2A03C-58F1-4A36-9AB3-4715CE89CA93}"/>
              </a:ext>
            </a:extLst>
          </p:cNvPr>
          <p:cNvSpPr/>
          <p:nvPr/>
        </p:nvSpPr>
        <p:spPr>
          <a:xfrm>
            <a:off x="901769" y="750938"/>
            <a:ext cx="3000939" cy="954107"/>
          </a:xfrm>
          <a:prstGeom prst="rect">
            <a:avLst/>
          </a:prstGeom>
        </p:spPr>
        <p:txBody>
          <a:bodyPr wrap="square">
            <a:spAutoFit/>
          </a:bodyPr>
          <a:lstStyle/>
          <a:p>
            <a:endParaRPr lang="es-MX" sz="800" b="0" i="0" u="none" strike="noStrike" baseline="0" dirty="0">
              <a:solidFill>
                <a:schemeClr val="bg1"/>
              </a:solidFill>
              <a:latin typeface="Helvetica 55 Roman"/>
            </a:endParaRPr>
          </a:p>
          <a:p>
            <a:r>
              <a:rPr lang="es-MX" sz="800" b="1" dirty="0">
                <a:solidFill>
                  <a:schemeClr val="bg1"/>
                </a:solidFill>
                <a:latin typeface="Helvetica 55 Roman"/>
              </a:rPr>
              <a:t>Elite </a:t>
            </a:r>
            <a:endParaRPr lang="es-MX" sz="800" dirty="0">
              <a:solidFill>
                <a:schemeClr val="bg1"/>
              </a:solidFill>
              <a:latin typeface="Helvetica 55 Roman"/>
            </a:endParaRPr>
          </a:p>
          <a:p>
            <a:r>
              <a:rPr lang="es-MX" sz="800" dirty="0">
                <a:solidFill>
                  <a:schemeClr val="bg1"/>
                </a:solidFill>
                <a:latin typeface="Helvetica Neue"/>
              </a:rPr>
              <a:t>Sistemas avanzados que abarcan todos los puntos ciegos. Adecuado para vehículos de gran tamaño para carreteras, aplicaciones especializadas, máquinas de alto rendimiento en cualquier terreno o cuando la cabina esté expuesta a la intemperie. </a:t>
            </a:r>
            <a:endParaRPr lang="es-MX" sz="800" dirty="0">
              <a:solidFill>
                <a:schemeClr val="bg1"/>
              </a:solidFill>
            </a:endParaRPr>
          </a:p>
        </p:txBody>
      </p:sp>
      <p:pic>
        <p:nvPicPr>
          <p:cNvPr id="9" name="Imagen 8">
            <a:extLst>
              <a:ext uri="{FF2B5EF4-FFF2-40B4-BE49-F238E27FC236}">
                <a16:creationId xmlns:a16="http://schemas.microsoft.com/office/drawing/2014/main" id="{79A58C45-C4E6-4417-BBB6-80D60AB4E7E4}"/>
              </a:ext>
            </a:extLst>
          </p:cNvPr>
          <p:cNvPicPr>
            <a:picLocks noChangeAspect="1"/>
          </p:cNvPicPr>
          <p:nvPr/>
        </p:nvPicPr>
        <p:blipFill>
          <a:blip r:embed="rId2"/>
          <a:stretch>
            <a:fillRect/>
          </a:stretch>
        </p:blipFill>
        <p:spPr>
          <a:xfrm>
            <a:off x="6819518" y="35422"/>
            <a:ext cx="5314950" cy="2133600"/>
          </a:xfrm>
          <a:prstGeom prst="rect">
            <a:avLst/>
          </a:prstGeom>
        </p:spPr>
      </p:pic>
      <p:pic>
        <p:nvPicPr>
          <p:cNvPr id="10" name="Imagen 9">
            <a:extLst>
              <a:ext uri="{FF2B5EF4-FFF2-40B4-BE49-F238E27FC236}">
                <a16:creationId xmlns:a16="http://schemas.microsoft.com/office/drawing/2014/main" id="{33ABE1FE-B8EF-44D3-9F65-33BD1B7459A7}"/>
              </a:ext>
            </a:extLst>
          </p:cNvPr>
          <p:cNvPicPr>
            <a:picLocks noChangeAspect="1"/>
          </p:cNvPicPr>
          <p:nvPr/>
        </p:nvPicPr>
        <p:blipFill>
          <a:blip r:embed="rId3"/>
          <a:stretch>
            <a:fillRect/>
          </a:stretch>
        </p:blipFill>
        <p:spPr>
          <a:xfrm>
            <a:off x="6818282" y="2229036"/>
            <a:ext cx="5238750" cy="2600325"/>
          </a:xfrm>
          <a:prstGeom prst="rect">
            <a:avLst/>
          </a:prstGeom>
        </p:spPr>
      </p:pic>
      <p:pic>
        <p:nvPicPr>
          <p:cNvPr id="13" name="Imagen 12">
            <a:extLst>
              <a:ext uri="{FF2B5EF4-FFF2-40B4-BE49-F238E27FC236}">
                <a16:creationId xmlns:a16="http://schemas.microsoft.com/office/drawing/2014/main" id="{676568EB-A305-40BF-BD0F-6471AF957017}"/>
              </a:ext>
            </a:extLst>
          </p:cNvPr>
          <p:cNvPicPr>
            <a:picLocks noChangeAspect="1"/>
          </p:cNvPicPr>
          <p:nvPr/>
        </p:nvPicPr>
        <p:blipFill>
          <a:blip r:embed="rId4"/>
          <a:stretch>
            <a:fillRect/>
          </a:stretch>
        </p:blipFill>
        <p:spPr>
          <a:xfrm>
            <a:off x="6952868" y="4889375"/>
            <a:ext cx="5181600" cy="1971675"/>
          </a:xfrm>
          <a:prstGeom prst="rect">
            <a:avLst/>
          </a:prstGeom>
        </p:spPr>
      </p:pic>
      <p:sp>
        <p:nvSpPr>
          <p:cNvPr id="23" name="CuadroTexto 22">
            <a:extLst>
              <a:ext uri="{FF2B5EF4-FFF2-40B4-BE49-F238E27FC236}">
                <a16:creationId xmlns:a16="http://schemas.microsoft.com/office/drawing/2014/main" id="{97CB1B80-A698-422D-9333-F3F6D187BDD9}"/>
              </a:ext>
            </a:extLst>
          </p:cNvPr>
          <p:cNvSpPr txBox="1"/>
          <p:nvPr/>
        </p:nvSpPr>
        <p:spPr>
          <a:xfrm>
            <a:off x="244778" y="5381957"/>
            <a:ext cx="1313982" cy="1384995"/>
          </a:xfrm>
          <a:prstGeom prst="rect">
            <a:avLst/>
          </a:prstGeom>
          <a:noFill/>
        </p:spPr>
        <p:txBody>
          <a:bodyPr wrap="square" rtlCol="0">
            <a:spAutoFit/>
          </a:bodyPr>
          <a:lstStyle/>
          <a:p>
            <a:r>
              <a:rPr lang="es-MX" sz="1400" dirty="0"/>
              <a:t>Insertar link de video al final de la descripción técnica del producto:</a:t>
            </a:r>
          </a:p>
        </p:txBody>
      </p:sp>
      <p:sp>
        <p:nvSpPr>
          <p:cNvPr id="25" name="Rectángulo 24">
            <a:extLst>
              <a:ext uri="{FF2B5EF4-FFF2-40B4-BE49-F238E27FC236}">
                <a16:creationId xmlns:a16="http://schemas.microsoft.com/office/drawing/2014/main" id="{D12DE568-B2C3-4C08-85DD-C751DC08DDE2}"/>
              </a:ext>
            </a:extLst>
          </p:cNvPr>
          <p:cNvSpPr/>
          <p:nvPr/>
        </p:nvSpPr>
        <p:spPr>
          <a:xfrm>
            <a:off x="1485444" y="5705122"/>
            <a:ext cx="1736035" cy="1015663"/>
          </a:xfrm>
          <a:prstGeom prst="rect">
            <a:avLst/>
          </a:prstGeom>
        </p:spPr>
        <p:txBody>
          <a:bodyPr wrap="square">
            <a:spAutoFit/>
          </a:bodyPr>
          <a:lstStyle/>
          <a:p>
            <a:r>
              <a:rPr lang="es-MX" sz="1200" dirty="0">
                <a:hlinkClick r:id="rId5"/>
              </a:rPr>
              <a:t>https://www.youtube.com/watch?v=LSuW4XOamnc&amp;list=PLfIIhUBtBtsPNr0rUkq3ZTWrItSBVvT_a&amp;index=9</a:t>
            </a:r>
            <a:endParaRPr lang="es-MX" sz="1200" dirty="0"/>
          </a:p>
        </p:txBody>
      </p:sp>
      <p:pic>
        <p:nvPicPr>
          <p:cNvPr id="26" name="Imagen 25">
            <a:extLst>
              <a:ext uri="{FF2B5EF4-FFF2-40B4-BE49-F238E27FC236}">
                <a16:creationId xmlns:a16="http://schemas.microsoft.com/office/drawing/2014/main" id="{E19CDC60-0C3E-425E-A665-A6A559135A3A}"/>
              </a:ext>
            </a:extLst>
          </p:cNvPr>
          <p:cNvPicPr>
            <a:picLocks noChangeAspect="1"/>
          </p:cNvPicPr>
          <p:nvPr/>
        </p:nvPicPr>
        <p:blipFill>
          <a:blip r:embed="rId6"/>
          <a:stretch>
            <a:fillRect/>
          </a:stretch>
        </p:blipFill>
        <p:spPr>
          <a:xfrm>
            <a:off x="5829009" y="5602752"/>
            <a:ext cx="721231" cy="943403"/>
          </a:xfrm>
          <a:prstGeom prst="rect">
            <a:avLst/>
          </a:prstGeom>
        </p:spPr>
      </p:pic>
      <p:sp>
        <p:nvSpPr>
          <p:cNvPr id="27" name="CuadroTexto 26">
            <a:extLst>
              <a:ext uri="{FF2B5EF4-FFF2-40B4-BE49-F238E27FC236}">
                <a16:creationId xmlns:a16="http://schemas.microsoft.com/office/drawing/2014/main" id="{BEBBA8FD-5B8E-413F-A854-92C7ADC0F101}"/>
              </a:ext>
            </a:extLst>
          </p:cNvPr>
          <p:cNvSpPr txBox="1"/>
          <p:nvPr/>
        </p:nvSpPr>
        <p:spPr>
          <a:xfrm>
            <a:off x="4021090" y="5875212"/>
            <a:ext cx="1537813" cy="553998"/>
          </a:xfrm>
          <a:prstGeom prst="rect">
            <a:avLst/>
          </a:prstGeom>
          <a:noFill/>
        </p:spPr>
        <p:txBody>
          <a:bodyPr wrap="square" rtlCol="0">
            <a:spAutoFit/>
          </a:bodyPr>
          <a:lstStyle/>
          <a:p>
            <a:r>
              <a:rPr lang="es-MX" sz="1000" dirty="0"/>
              <a:t>Insertar esta imagen para descarga de catalogo, ver nota en </a:t>
            </a:r>
            <a:r>
              <a:rPr lang="es-MX" sz="1000" dirty="0" err="1"/>
              <a:t>slide</a:t>
            </a:r>
            <a:r>
              <a:rPr lang="es-MX" sz="1000" dirty="0"/>
              <a:t> #16</a:t>
            </a:r>
          </a:p>
        </p:txBody>
      </p:sp>
      <p:pic>
        <p:nvPicPr>
          <p:cNvPr id="4" name="Imagen 3">
            <a:extLst>
              <a:ext uri="{FF2B5EF4-FFF2-40B4-BE49-F238E27FC236}">
                <a16:creationId xmlns:a16="http://schemas.microsoft.com/office/drawing/2014/main" id="{2BCFFD1D-8E9E-46CB-A89A-ACE2A028CD76}"/>
              </a:ext>
            </a:extLst>
          </p:cNvPr>
          <p:cNvPicPr>
            <a:picLocks noChangeAspect="1"/>
          </p:cNvPicPr>
          <p:nvPr/>
        </p:nvPicPr>
        <p:blipFill>
          <a:blip r:embed="rId7"/>
          <a:stretch>
            <a:fillRect/>
          </a:stretch>
        </p:blipFill>
        <p:spPr>
          <a:xfrm>
            <a:off x="571159" y="1088372"/>
            <a:ext cx="5956281" cy="3932076"/>
          </a:xfrm>
          <a:prstGeom prst="rect">
            <a:avLst/>
          </a:prstGeom>
        </p:spPr>
      </p:pic>
    </p:spTree>
    <p:extLst>
      <p:ext uri="{BB962C8B-B14F-4D97-AF65-F5344CB8AC3E}">
        <p14:creationId xmlns:p14="http://schemas.microsoft.com/office/powerpoint/2010/main" val="2568871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43A6F1-0A5B-4A1E-9F58-A8E2626BADB4}"/>
              </a:ext>
            </a:extLst>
          </p:cNvPr>
          <p:cNvSpPr>
            <a:spLocks noGrp="1"/>
          </p:cNvSpPr>
          <p:nvPr>
            <p:ph type="title"/>
          </p:nvPr>
        </p:nvSpPr>
        <p:spPr>
          <a:xfrm>
            <a:off x="141963" y="0"/>
            <a:ext cx="3945835" cy="636968"/>
          </a:xfrm>
        </p:spPr>
        <p:txBody>
          <a:bodyPr>
            <a:normAutofit fontScale="90000"/>
          </a:bodyPr>
          <a:lstStyle/>
          <a:p>
            <a:r>
              <a:rPr lang="es-MX" dirty="0"/>
              <a:t>PRODUCTOS:</a:t>
            </a:r>
          </a:p>
        </p:txBody>
      </p:sp>
      <p:sp>
        <p:nvSpPr>
          <p:cNvPr id="3" name="Marcador de contenido 2">
            <a:extLst>
              <a:ext uri="{FF2B5EF4-FFF2-40B4-BE49-F238E27FC236}">
                <a16:creationId xmlns:a16="http://schemas.microsoft.com/office/drawing/2014/main" id="{5DF87DE0-0DFF-41EA-89C3-F21D11AF127B}"/>
              </a:ext>
            </a:extLst>
          </p:cNvPr>
          <p:cNvSpPr>
            <a:spLocks noGrp="1"/>
          </p:cNvSpPr>
          <p:nvPr>
            <p:ph idx="1"/>
          </p:nvPr>
        </p:nvSpPr>
        <p:spPr>
          <a:xfrm>
            <a:off x="3013150" y="160256"/>
            <a:ext cx="4155254" cy="369332"/>
          </a:xfrm>
        </p:spPr>
        <p:txBody>
          <a:bodyPr>
            <a:normAutofit fontScale="70000" lnSpcReduction="20000"/>
          </a:bodyPr>
          <a:lstStyle/>
          <a:p>
            <a:r>
              <a:rPr lang="es-MX" dirty="0"/>
              <a:t>Detección de obstáculos por radar.</a:t>
            </a:r>
          </a:p>
        </p:txBody>
      </p:sp>
      <p:sp>
        <p:nvSpPr>
          <p:cNvPr id="12" name="Marcador de contenido 2">
            <a:extLst>
              <a:ext uri="{FF2B5EF4-FFF2-40B4-BE49-F238E27FC236}">
                <a16:creationId xmlns:a16="http://schemas.microsoft.com/office/drawing/2014/main" id="{0B7BF838-1E4F-4B2D-BF8D-5B48B2777F86}"/>
              </a:ext>
            </a:extLst>
          </p:cNvPr>
          <p:cNvSpPr txBox="1">
            <a:spLocks/>
          </p:cNvSpPr>
          <p:nvPr/>
        </p:nvSpPr>
        <p:spPr>
          <a:xfrm>
            <a:off x="3921043" y="1451813"/>
            <a:ext cx="1169734" cy="369332"/>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1800" b="1" dirty="0">
                <a:solidFill>
                  <a:schemeClr val="bg1"/>
                </a:solidFill>
              </a:rPr>
              <a:t>Cámaras.</a:t>
            </a:r>
          </a:p>
        </p:txBody>
      </p:sp>
      <p:sp>
        <p:nvSpPr>
          <p:cNvPr id="15" name="Marcador de contenido 2">
            <a:extLst>
              <a:ext uri="{FF2B5EF4-FFF2-40B4-BE49-F238E27FC236}">
                <a16:creationId xmlns:a16="http://schemas.microsoft.com/office/drawing/2014/main" id="{0F5CA718-D5F5-4019-ABEB-30170AA6BB75}"/>
              </a:ext>
            </a:extLst>
          </p:cNvPr>
          <p:cNvSpPr txBox="1">
            <a:spLocks/>
          </p:cNvSpPr>
          <p:nvPr/>
        </p:nvSpPr>
        <p:spPr>
          <a:xfrm>
            <a:off x="3921043" y="1821145"/>
            <a:ext cx="1169734" cy="369332"/>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1800" b="1" dirty="0">
                <a:solidFill>
                  <a:schemeClr val="bg1"/>
                </a:solidFill>
              </a:rPr>
              <a:t>Monitores.</a:t>
            </a:r>
          </a:p>
        </p:txBody>
      </p:sp>
      <p:sp>
        <p:nvSpPr>
          <p:cNvPr id="16" name="Marcador de contenido 2">
            <a:extLst>
              <a:ext uri="{FF2B5EF4-FFF2-40B4-BE49-F238E27FC236}">
                <a16:creationId xmlns:a16="http://schemas.microsoft.com/office/drawing/2014/main" id="{6401EBF0-59B6-483F-98A2-6C0FB780E4D8}"/>
              </a:ext>
            </a:extLst>
          </p:cNvPr>
          <p:cNvSpPr txBox="1">
            <a:spLocks/>
          </p:cNvSpPr>
          <p:nvPr/>
        </p:nvSpPr>
        <p:spPr>
          <a:xfrm>
            <a:off x="3858566" y="2190477"/>
            <a:ext cx="1612193" cy="36933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1400" b="1" dirty="0">
                <a:solidFill>
                  <a:schemeClr val="bg1"/>
                </a:solidFill>
              </a:rPr>
              <a:t>Kits de cámaras y monitor.</a:t>
            </a:r>
          </a:p>
        </p:txBody>
      </p:sp>
      <p:sp>
        <p:nvSpPr>
          <p:cNvPr id="17" name="Rectángulo 16">
            <a:extLst>
              <a:ext uri="{FF2B5EF4-FFF2-40B4-BE49-F238E27FC236}">
                <a16:creationId xmlns:a16="http://schemas.microsoft.com/office/drawing/2014/main" id="{20A2A03C-58F1-4A36-9AB3-4715CE89CA93}"/>
              </a:ext>
            </a:extLst>
          </p:cNvPr>
          <p:cNvSpPr/>
          <p:nvPr/>
        </p:nvSpPr>
        <p:spPr>
          <a:xfrm>
            <a:off x="901769" y="750938"/>
            <a:ext cx="3000939" cy="954107"/>
          </a:xfrm>
          <a:prstGeom prst="rect">
            <a:avLst/>
          </a:prstGeom>
        </p:spPr>
        <p:txBody>
          <a:bodyPr wrap="square">
            <a:spAutoFit/>
          </a:bodyPr>
          <a:lstStyle/>
          <a:p>
            <a:endParaRPr lang="es-MX" sz="800" b="0" i="0" u="none" strike="noStrike" baseline="0" dirty="0">
              <a:solidFill>
                <a:schemeClr val="bg1"/>
              </a:solidFill>
              <a:latin typeface="Helvetica 55 Roman"/>
            </a:endParaRPr>
          </a:p>
          <a:p>
            <a:r>
              <a:rPr lang="es-MX" sz="800" b="1" dirty="0">
                <a:solidFill>
                  <a:schemeClr val="bg1"/>
                </a:solidFill>
                <a:latin typeface="Helvetica 55 Roman"/>
              </a:rPr>
              <a:t>Elite </a:t>
            </a:r>
            <a:endParaRPr lang="es-MX" sz="800" dirty="0">
              <a:solidFill>
                <a:schemeClr val="bg1"/>
              </a:solidFill>
              <a:latin typeface="Helvetica 55 Roman"/>
            </a:endParaRPr>
          </a:p>
          <a:p>
            <a:r>
              <a:rPr lang="es-MX" sz="800" dirty="0">
                <a:solidFill>
                  <a:schemeClr val="bg1"/>
                </a:solidFill>
                <a:latin typeface="Helvetica Neue"/>
              </a:rPr>
              <a:t>Sistemas avanzados que abarcan todos los puntos ciegos. Adecuado para vehículos de gran tamaño para carreteras, aplicaciones especializadas, máquinas de alto rendimiento en cualquier terreno o cuando la cabina esté expuesta a la intemperie. </a:t>
            </a:r>
            <a:endParaRPr lang="es-MX" sz="800" dirty="0">
              <a:solidFill>
                <a:schemeClr val="bg1"/>
              </a:solidFill>
            </a:endParaRPr>
          </a:p>
        </p:txBody>
      </p:sp>
      <p:sp>
        <p:nvSpPr>
          <p:cNvPr id="5" name="Rectángulo 4">
            <a:extLst>
              <a:ext uri="{FF2B5EF4-FFF2-40B4-BE49-F238E27FC236}">
                <a16:creationId xmlns:a16="http://schemas.microsoft.com/office/drawing/2014/main" id="{B5D1F284-790E-4317-9512-AC635C8C2EAB}"/>
              </a:ext>
            </a:extLst>
          </p:cNvPr>
          <p:cNvSpPr/>
          <p:nvPr/>
        </p:nvSpPr>
        <p:spPr>
          <a:xfrm>
            <a:off x="2711381" y="5630113"/>
            <a:ext cx="1716989" cy="830997"/>
          </a:xfrm>
          <a:prstGeom prst="rect">
            <a:avLst/>
          </a:prstGeom>
        </p:spPr>
        <p:txBody>
          <a:bodyPr wrap="square">
            <a:spAutoFit/>
          </a:bodyPr>
          <a:lstStyle/>
          <a:p>
            <a:r>
              <a:rPr lang="es-MX" sz="1600" dirty="0">
                <a:hlinkClick r:id="rId2"/>
              </a:rPr>
              <a:t>https://www.youtube.com/watch?v=zQ-ocLHmBhE</a:t>
            </a:r>
            <a:endParaRPr lang="es-MX" sz="1600" dirty="0"/>
          </a:p>
        </p:txBody>
      </p:sp>
      <p:sp>
        <p:nvSpPr>
          <p:cNvPr id="10" name="CuadroTexto 9">
            <a:extLst>
              <a:ext uri="{FF2B5EF4-FFF2-40B4-BE49-F238E27FC236}">
                <a16:creationId xmlns:a16="http://schemas.microsoft.com/office/drawing/2014/main" id="{0F005130-1A0E-4D31-87B2-4A6938F760EA}"/>
              </a:ext>
            </a:extLst>
          </p:cNvPr>
          <p:cNvSpPr txBox="1"/>
          <p:nvPr/>
        </p:nvSpPr>
        <p:spPr>
          <a:xfrm>
            <a:off x="1004228" y="5630008"/>
            <a:ext cx="1820874" cy="954107"/>
          </a:xfrm>
          <a:prstGeom prst="rect">
            <a:avLst/>
          </a:prstGeom>
          <a:noFill/>
        </p:spPr>
        <p:txBody>
          <a:bodyPr wrap="square" rtlCol="0">
            <a:spAutoFit/>
          </a:bodyPr>
          <a:lstStyle/>
          <a:p>
            <a:r>
              <a:rPr lang="es-MX" sz="1400" dirty="0"/>
              <a:t>Insertar link de video al final de la descripción técnica del producto:</a:t>
            </a:r>
          </a:p>
        </p:txBody>
      </p:sp>
      <p:pic>
        <p:nvPicPr>
          <p:cNvPr id="7" name="Imagen 6">
            <a:extLst>
              <a:ext uri="{FF2B5EF4-FFF2-40B4-BE49-F238E27FC236}">
                <a16:creationId xmlns:a16="http://schemas.microsoft.com/office/drawing/2014/main" id="{1957D6FB-55D7-4899-9516-9C8D8735C51D}"/>
              </a:ext>
            </a:extLst>
          </p:cNvPr>
          <p:cNvPicPr>
            <a:picLocks noChangeAspect="1"/>
          </p:cNvPicPr>
          <p:nvPr/>
        </p:nvPicPr>
        <p:blipFill>
          <a:blip r:embed="rId3"/>
          <a:stretch>
            <a:fillRect/>
          </a:stretch>
        </p:blipFill>
        <p:spPr>
          <a:xfrm>
            <a:off x="7101225" y="344922"/>
            <a:ext cx="5048650" cy="4478371"/>
          </a:xfrm>
          <a:prstGeom prst="rect">
            <a:avLst/>
          </a:prstGeom>
        </p:spPr>
      </p:pic>
      <p:pic>
        <p:nvPicPr>
          <p:cNvPr id="13" name="Imagen 12">
            <a:extLst>
              <a:ext uri="{FF2B5EF4-FFF2-40B4-BE49-F238E27FC236}">
                <a16:creationId xmlns:a16="http://schemas.microsoft.com/office/drawing/2014/main" id="{72284E80-F1AA-439A-8614-90473FD554DC}"/>
              </a:ext>
            </a:extLst>
          </p:cNvPr>
          <p:cNvPicPr>
            <a:picLocks noChangeAspect="1"/>
          </p:cNvPicPr>
          <p:nvPr/>
        </p:nvPicPr>
        <p:blipFill>
          <a:blip r:embed="rId4"/>
          <a:stretch>
            <a:fillRect/>
          </a:stretch>
        </p:blipFill>
        <p:spPr>
          <a:xfrm>
            <a:off x="9069017" y="5480947"/>
            <a:ext cx="843371" cy="1103168"/>
          </a:xfrm>
          <a:prstGeom prst="rect">
            <a:avLst/>
          </a:prstGeom>
        </p:spPr>
      </p:pic>
      <p:sp>
        <p:nvSpPr>
          <p:cNvPr id="14" name="CuadroTexto 13">
            <a:extLst>
              <a:ext uri="{FF2B5EF4-FFF2-40B4-BE49-F238E27FC236}">
                <a16:creationId xmlns:a16="http://schemas.microsoft.com/office/drawing/2014/main" id="{5833EEAF-229F-4641-838B-8548C22BD18A}"/>
              </a:ext>
            </a:extLst>
          </p:cNvPr>
          <p:cNvSpPr txBox="1"/>
          <p:nvPr/>
        </p:nvSpPr>
        <p:spPr>
          <a:xfrm>
            <a:off x="7358363" y="5658738"/>
            <a:ext cx="1710654" cy="954107"/>
          </a:xfrm>
          <a:prstGeom prst="rect">
            <a:avLst/>
          </a:prstGeom>
          <a:noFill/>
        </p:spPr>
        <p:txBody>
          <a:bodyPr wrap="square" rtlCol="0">
            <a:spAutoFit/>
          </a:bodyPr>
          <a:lstStyle/>
          <a:p>
            <a:r>
              <a:rPr lang="es-MX" sz="1400" dirty="0"/>
              <a:t>Insertar esta imagen para descarga de catalogo, ver nota en </a:t>
            </a:r>
            <a:r>
              <a:rPr lang="es-MX" sz="1400" dirty="0" err="1"/>
              <a:t>slide</a:t>
            </a:r>
            <a:r>
              <a:rPr lang="es-MX" sz="1400" dirty="0"/>
              <a:t> #16</a:t>
            </a:r>
          </a:p>
        </p:txBody>
      </p:sp>
      <p:pic>
        <p:nvPicPr>
          <p:cNvPr id="4" name="Imagen 3">
            <a:extLst>
              <a:ext uri="{FF2B5EF4-FFF2-40B4-BE49-F238E27FC236}">
                <a16:creationId xmlns:a16="http://schemas.microsoft.com/office/drawing/2014/main" id="{9B83F1A6-E623-49A0-98B5-F28014425A95}"/>
              </a:ext>
            </a:extLst>
          </p:cNvPr>
          <p:cNvPicPr>
            <a:picLocks noChangeAspect="1"/>
          </p:cNvPicPr>
          <p:nvPr/>
        </p:nvPicPr>
        <p:blipFill>
          <a:blip r:embed="rId5"/>
          <a:stretch>
            <a:fillRect/>
          </a:stretch>
        </p:blipFill>
        <p:spPr>
          <a:xfrm>
            <a:off x="168302" y="689498"/>
            <a:ext cx="6910350" cy="4315618"/>
          </a:xfrm>
          <a:prstGeom prst="rect">
            <a:avLst/>
          </a:prstGeom>
        </p:spPr>
      </p:pic>
    </p:spTree>
    <p:extLst>
      <p:ext uri="{BB962C8B-B14F-4D97-AF65-F5344CB8AC3E}">
        <p14:creationId xmlns:p14="http://schemas.microsoft.com/office/powerpoint/2010/main" val="338434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43A6F1-0A5B-4A1E-9F58-A8E2626BADB4}"/>
              </a:ext>
            </a:extLst>
          </p:cNvPr>
          <p:cNvSpPr>
            <a:spLocks noGrp="1"/>
          </p:cNvSpPr>
          <p:nvPr>
            <p:ph type="title"/>
          </p:nvPr>
        </p:nvSpPr>
        <p:spPr>
          <a:xfrm>
            <a:off x="141963" y="0"/>
            <a:ext cx="3945835" cy="636968"/>
          </a:xfrm>
        </p:spPr>
        <p:txBody>
          <a:bodyPr>
            <a:normAutofit fontScale="90000"/>
          </a:bodyPr>
          <a:lstStyle/>
          <a:p>
            <a:r>
              <a:rPr lang="es-MX" dirty="0"/>
              <a:t>PRODUCTOS:</a:t>
            </a:r>
          </a:p>
        </p:txBody>
      </p:sp>
      <p:sp>
        <p:nvSpPr>
          <p:cNvPr id="3" name="Marcador de contenido 2">
            <a:extLst>
              <a:ext uri="{FF2B5EF4-FFF2-40B4-BE49-F238E27FC236}">
                <a16:creationId xmlns:a16="http://schemas.microsoft.com/office/drawing/2014/main" id="{5DF87DE0-0DFF-41EA-89C3-F21D11AF127B}"/>
              </a:ext>
            </a:extLst>
          </p:cNvPr>
          <p:cNvSpPr>
            <a:spLocks noGrp="1"/>
          </p:cNvSpPr>
          <p:nvPr>
            <p:ph idx="1"/>
          </p:nvPr>
        </p:nvSpPr>
        <p:spPr>
          <a:xfrm>
            <a:off x="3013150" y="160256"/>
            <a:ext cx="4155254" cy="369332"/>
          </a:xfrm>
        </p:spPr>
        <p:txBody>
          <a:bodyPr>
            <a:normAutofit fontScale="85000" lnSpcReduction="20000"/>
          </a:bodyPr>
          <a:lstStyle/>
          <a:p>
            <a:r>
              <a:rPr lang="es-MX" dirty="0"/>
              <a:t>Sistema de visión en 360°.</a:t>
            </a:r>
          </a:p>
        </p:txBody>
      </p:sp>
      <p:sp>
        <p:nvSpPr>
          <p:cNvPr id="12" name="Marcador de contenido 2">
            <a:extLst>
              <a:ext uri="{FF2B5EF4-FFF2-40B4-BE49-F238E27FC236}">
                <a16:creationId xmlns:a16="http://schemas.microsoft.com/office/drawing/2014/main" id="{0B7BF838-1E4F-4B2D-BF8D-5B48B2777F86}"/>
              </a:ext>
            </a:extLst>
          </p:cNvPr>
          <p:cNvSpPr txBox="1">
            <a:spLocks/>
          </p:cNvSpPr>
          <p:nvPr/>
        </p:nvSpPr>
        <p:spPr>
          <a:xfrm>
            <a:off x="3921043" y="1451813"/>
            <a:ext cx="1169734" cy="369332"/>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1800" b="1" dirty="0">
                <a:solidFill>
                  <a:schemeClr val="bg1"/>
                </a:solidFill>
              </a:rPr>
              <a:t>Cámaras.</a:t>
            </a:r>
          </a:p>
        </p:txBody>
      </p:sp>
      <p:sp>
        <p:nvSpPr>
          <p:cNvPr id="15" name="Marcador de contenido 2">
            <a:extLst>
              <a:ext uri="{FF2B5EF4-FFF2-40B4-BE49-F238E27FC236}">
                <a16:creationId xmlns:a16="http://schemas.microsoft.com/office/drawing/2014/main" id="{0F5CA718-D5F5-4019-ABEB-30170AA6BB75}"/>
              </a:ext>
            </a:extLst>
          </p:cNvPr>
          <p:cNvSpPr txBox="1">
            <a:spLocks/>
          </p:cNvSpPr>
          <p:nvPr/>
        </p:nvSpPr>
        <p:spPr>
          <a:xfrm>
            <a:off x="3921043" y="1821145"/>
            <a:ext cx="1169734" cy="369332"/>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1800" b="1" dirty="0">
                <a:solidFill>
                  <a:schemeClr val="bg1"/>
                </a:solidFill>
              </a:rPr>
              <a:t>Monitores.</a:t>
            </a:r>
          </a:p>
        </p:txBody>
      </p:sp>
      <p:sp>
        <p:nvSpPr>
          <p:cNvPr id="16" name="Marcador de contenido 2">
            <a:extLst>
              <a:ext uri="{FF2B5EF4-FFF2-40B4-BE49-F238E27FC236}">
                <a16:creationId xmlns:a16="http://schemas.microsoft.com/office/drawing/2014/main" id="{6401EBF0-59B6-483F-98A2-6C0FB780E4D8}"/>
              </a:ext>
            </a:extLst>
          </p:cNvPr>
          <p:cNvSpPr txBox="1">
            <a:spLocks/>
          </p:cNvSpPr>
          <p:nvPr/>
        </p:nvSpPr>
        <p:spPr>
          <a:xfrm>
            <a:off x="3858566" y="2190477"/>
            <a:ext cx="1612193" cy="36933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1400" b="1" dirty="0">
                <a:solidFill>
                  <a:schemeClr val="bg1"/>
                </a:solidFill>
              </a:rPr>
              <a:t>Kits de cámaras y monitor.</a:t>
            </a:r>
          </a:p>
        </p:txBody>
      </p:sp>
      <p:sp>
        <p:nvSpPr>
          <p:cNvPr id="17" name="Rectángulo 16">
            <a:extLst>
              <a:ext uri="{FF2B5EF4-FFF2-40B4-BE49-F238E27FC236}">
                <a16:creationId xmlns:a16="http://schemas.microsoft.com/office/drawing/2014/main" id="{20A2A03C-58F1-4A36-9AB3-4715CE89CA93}"/>
              </a:ext>
            </a:extLst>
          </p:cNvPr>
          <p:cNvSpPr/>
          <p:nvPr/>
        </p:nvSpPr>
        <p:spPr>
          <a:xfrm>
            <a:off x="901769" y="750938"/>
            <a:ext cx="3000939" cy="954107"/>
          </a:xfrm>
          <a:prstGeom prst="rect">
            <a:avLst/>
          </a:prstGeom>
        </p:spPr>
        <p:txBody>
          <a:bodyPr wrap="square">
            <a:spAutoFit/>
          </a:bodyPr>
          <a:lstStyle/>
          <a:p>
            <a:endParaRPr lang="es-MX" sz="800" b="0" i="0" u="none" strike="noStrike" baseline="0" dirty="0">
              <a:solidFill>
                <a:schemeClr val="bg1"/>
              </a:solidFill>
              <a:latin typeface="Helvetica 55 Roman"/>
            </a:endParaRPr>
          </a:p>
          <a:p>
            <a:r>
              <a:rPr lang="es-MX" sz="800" b="1" dirty="0">
                <a:solidFill>
                  <a:schemeClr val="bg1"/>
                </a:solidFill>
                <a:latin typeface="Helvetica 55 Roman"/>
              </a:rPr>
              <a:t>Elite </a:t>
            </a:r>
            <a:endParaRPr lang="es-MX" sz="800" dirty="0">
              <a:solidFill>
                <a:schemeClr val="bg1"/>
              </a:solidFill>
              <a:latin typeface="Helvetica 55 Roman"/>
            </a:endParaRPr>
          </a:p>
          <a:p>
            <a:r>
              <a:rPr lang="es-MX" sz="800" dirty="0">
                <a:solidFill>
                  <a:schemeClr val="bg1"/>
                </a:solidFill>
                <a:latin typeface="Helvetica Neue"/>
              </a:rPr>
              <a:t>Sistemas avanzados que abarcan todos los puntos ciegos. Adecuado para vehículos de gran tamaño para carreteras, aplicaciones especializadas, máquinas de alto rendimiento en cualquier terreno o cuando la cabina esté expuesta a la intemperie. </a:t>
            </a:r>
            <a:endParaRPr lang="es-MX" sz="800" dirty="0">
              <a:solidFill>
                <a:schemeClr val="bg1"/>
              </a:solidFill>
            </a:endParaRPr>
          </a:p>
        </p:txBody>
      </p:sp>
      <p:sp>
        <p:nvSpPr>
          <p:cNvPr id="10" name="CuadroTexto 9">
            <a:extLst>
              <a:ext uri="{FF2B5EF4-FFF2-40B4-BE49-F238E27FC236}">
                <a16:creationId xmlns:a16="http://schemas.microsoft.com/office/drawing/2014/main" id="{0F005130-1A0E-4D31-87B2-4A6938F760EA}"/>
              </a:ext>
            </a:extLst>
          </p:cNvPr>
          <p:cNvSpPr txBox="1"/>
          <p:nvPr/>
        </p:nvSpPr>
        <p:spPr>
          <a:xfrm>
            <a:off x="614774" y="5082372"/>
            <a:ext cx="1820874" cy="954107"/>
          </a:xfrm>
          <a:prstGeom prst="rect">
            <a:avLst/>
          </a:prstGeom>
          <a:noFill/>
        </p:spPr>
        <p:txBody>
          <a:bodyPr wrap="square" rtlCol="0">
            <a:spAutoFit/>
          </a:bodyPr>
          <a:lstStyle/>
          <a:p>
            <a:r>
              <a:rPr lang="es-MX" sz="1400" dirty="0"/>
              <a:t>Insertar link de video al final de la descripción técnica del producto:</a:t>
            </a:r>
          </a:p>
        </p:txBody>
      </p:sp>
      <p:sp>
        <p:nvSpPr>
          <p:cNvPr id="9" name="Rectángulo 8">
            <a:extLst>
              <a:ext uri="{FF2B5EF4-FFF2-40B4-BE49-F238E27FC236}">
                <a16:creationId xmlns:a16="http://schemas.microsoft.com/office/drawing/2014/main" id="{48CD0023-44EF-4886-9A71-69774A1CB75A}"/>
              </a:ext>
            </a:extLst>
          </p:cNvPr>
          <p:cNvSpPr/>
          <p:nvPr/>
        </p:nvSpPr>
        <p:spPr>
          <a:xfrm>
            <a:off x="2402238" y="5062632"/>
            <a:ext cx="2000651" cy="1169551"/>
          </a:xfrm>
          <a:prstGeom prst="rect">
            <a:avLst/>
          </a:prstGeom>
        </p:spPr>
        <p:txBody>
          <a:bodyPr wrap="square">
            <a:spAutoFit/>
          </a:bodyPr>
          <a:lstStyle/>
          <a:p>
            <a:r>
              <a:rPr lang="es-MX" sz="1400" dirty="0">
                <a:hlinkClick r:id="rId2"/>
              </a:rPr>
              <a:t>https://www.youtube.com/watch?v=SJvLzOOgDOg&amp;list=PLfIIhUBtBtsOx_b4489gcUGMQ0mVCOGo9&amp;index=4</a:t>
            </a:r>
            <a:endParaRPr lang="es-MX" sz="1400" dirty="0"/>
          </a:p>
        </p:txBody>
      </p:sp>
      <p:pic>
        <p:nvPicPr>
          <p:cNvPr id="13" name="Imagen 12">
            <a:extLst>
              <a:ext uri="{FF2B5EF4-FFF2-40B4-BE49-F238E27FC236}">
                <a16:creationId xmlns:a16="http://schemas.microsoft.com/office/drawing/2014/main" id="{C8907BEB-03E8-4578-8748-91017B8C6BC2}"/>
              </a:ext>
            </a:extLst>
          </p:cNvPr>
          <p:cNvPicPr>
            <a:picLocks noChangeAspect="1"/>
          </p:cNvPicPr>
          <p:nvPr/>
        </p:nvPicPr>
        <p:blipFill>
          <a:blip r:embed="rId3"/>
          <a:stretch>
            <a:fillRect/>
          </a:stretch>
        </p:blipFill>
        <p:spPr>
          <a:xfrm>
            <a:off x="7646794" y="5170140"/>
            <a:ext cx="843371" cy="1103168"/>
          </a:xfrm>
          <a:prstGeom prst="rect">
            <a:avLst/>
          </a:prstGeom>
        </p:spPr>
      </p:pic>
      <p:sp>
        <p:nvSpPr>
          <p:cNvPr id="14" name="CuadroTexto 13">
            <a:extLst>
              <a:ext uri="{FF2B5EF4-FFF2-40B4-BE49-F238E27FC236}">
                <a16:creationId xmlns:a16="http://schemas.microsoft.com/office/drawing/2014/main" id="{3445C7AD-C6AE-4775-99C6-45D0D7580397}"/>
              </a:ext>
            </a:extLst>
          </p:cNvPr>
          <p:cNvSpPr txBox="1"/>
          <p:nvPr/>
        </p:nvSpPr>
        <p:spPr>
          <a:xfrm>
            <a:off x="8679923" y="5244670"/>
            <a:ext cx="1710654" cy="954107"/>
          </a:xfrm>
          <a:prstGeom prst="rect">
            <a:avLst/>
          </a:prstGeom>
          <a:noFill/>
        </p:spPr>
        <p:txBody>
          <a:bodyPr wrap="square" rtlCol="0">
            <a:spAutoFit/>
          </a:bodyPr>
          <a:lstStyle/>
          <a:p>
            <a:r>
              <a:rPr lang="es-MX" sz="1400" dirty="0"/>
              <a:t>Insertar esta imagen para descarga de catalogo, ver nota en </a:t>
            </a:r>
            <a:r>
              <a:rPr lang="es-MX" sz="1400" dirty="0" err="1"/>
              <a:t>slide</a:t>
            </a:r>
            <a:r>
              <a:rPr lang="es-MX" sz="1400" dirty="0"/>
              <a:t> #16</a:t>
            </a:r>
          </a:p>
        </p:txBody>
      </p:sp>
      <p:pic>
        <p:nvPicPr>
          <p:cNvPr id="2050" name="Picture 2">
            <a:extLst>
              <a:ext uri="{FF2B5EF4-FFF2-40B4-BE49-F238E27FC236}">
                <a16:creationId xmlns:a16="http://schemas.microsoft.com/office/drawing/2014/main" id="{BA329E3A-DF79-4EE3-8443-DDC06AD924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963" y="1080901"/>
            <a:ext cx="5915630" cy="2957815"/>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E6E0B012-40F0-416B-9496-FEDB2730A97F}"/>
              </a:ext>
            </a:extLst>
          </p:cNvPr>
          <p:cNvPicPr>
            <a:picLocks noChangeAspect="1"/>
          </p:cNvPicPr>
          <p:nvPr/>
        </p:nvPicPr>
        <p:blipFill>
          <a:blip r:embed="rId5"/>
          <a:stretch>
            <a:fillRect/>
          </a:stretch>
        </p:blipFill>
        <p:spPr>
          <a:xfrm>
            <a:off x="6134409" y="706478"/>
            <a:ext cx="5981764" cy="4339141"/>
          </a:xfrm>
          <a:prstGeom prst="rect">
            <a:avLst/>
          </a:prstGeom>
        </p:spPr>
      </p:pic>
    </p:spTree>
    <p:extLst>
      <p:ext uri="{BB962C8B-B14F-4D97-AF65-F5344CB8AC3E}">
        <p14:creationId xmlns:p14="http://schemas.microsoft.com/office/powerpoint/2010/main" val="242252484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6973</TotalTime>
  <Words>2677</Words>
  <Application>Microsoft Office PowerPoint</Application>
  <PresentationFormat>Panorámica</PresentationFormat>
  <Paragraphs>214</Paragraphs>
  <Slides>24</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24</vt:i4>
      </vt:variant>
    </vt:vector>
  </HeadingPairs>
  <TitlesOfParts>
    <vt:vector size="30" baseType="lpstr">
      <vt:lpstr>Arial</vt:lpstr>
      <vt:lpstr>Calibri</vt:lpstr>
      <vt:lpstr>Calibri Light</vt:lpstr>
      <vt:lpstr>Helvetica 55 Roman</vt:lpstr>
      <vt:lpstr>Helvetica Neue</vt:lpstr>
      <vt:lpstr>Tema de Office</vt:lpstr>
      <vt:lpstr>Estructura página WEB </vt:lpstr>
      <vt:lpstr>Presentación de PowerPoint</vt:lpstr>
      <vt:lpstr>IMÁGENES PARA BANNERS:</vt:lpstr>
      <vt:lpstr>NUESTRA EMPRESA:</vt:lpstr>
      <vt:lpstr>PRODUCTOS:</vt:lpstr>
      <vt:lpstr>PRODUCTOS:</vt:lpstr>
      <vt:lpstr>PRODUCTOS:</vt:lpstr>
      <vt:lpstr>PRODUCTOS:</vt:lpstr>
      <vt:lpstr>PRODUCTOS:</vt:lpstr>
      <vt:lpstr>PRODUCTOS:</vt:lpstr>
      <vt:lpstr>PRODUCTOS:</vt:lpstr>
      <vt:lpstr>PRODUCTOS:</vt:lpstr>
      <vt:lpstr>Sección descarga de catálogo de productos.(Necesitamos que estos leads se vayan a los correos adolfo.solis@mzma-electronics y a enrique.guerra@mzma-electronics.com </vt:lpstr>
      <vt:lpstr>GUIA DEL COMPRADOR:</vt:lpstr>
      <vt:lpstr>GUIA DEL COMPRADOR:</vt:lpstr>
      <vt:lpstr>INDUSTRIAS:</vt:lpstr>
      <vt:lpstr>INDUSTRIAS:</vt:lpstr>
      <vt:lpstr>INDUSTRIAS:</vt:lpstr>
      <vt:lpstr>INDUSTRIAS:</vt:lpstr>
      <vt:lpstr>INDUSTRIAS:</vt:lpstr>
      <vt:lpstr>INDUSTRIAS:</vt:lpstr>
      <vt:lpstr>INDUSTRIAS:</vt:lpstr>
      <vt:lpstr>INDUSTRIAS:</vt:lpstr>
      <vt:lpstr>CONTACTO: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Estructura página WEB</dc:title>
  <dc:creator>Enrique Guerra</dc:creator>
  <cp:lastModifiedBy>Enrique Guerra</cp:lastModifiedBy>
  <cp:revision>106</cp:revision>
  <dcterms:created xsi:type="dcterms:W3CDTF">2020-02-24T18:31:03Z</dcterms:created>
  <dcterms:modified xsi:type="dcterms:W3CDTF">2020-03-06T16:37:14Z</dcterms:modified>
</cp:coreProperties>
</file>